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59" r:id="rId2"/>
    <p:sldId id="580" r:id="rId3"/>
    <p:sldId id="314" r:id="rId4"/>
    <p:sldId id="335" r:id="rId5"/>
    <p:sldId id="336" r:id="rId6"/>
    <p:sldId id="319" r:id="rId7"/>
    <p:sldId id="577" r:id="rId8"/>
    <p:sldId id="578" r:id="rId9"/>
    <p:sldId id="338" r:id="rId10"/>
    <p:sldId id="567" r:id="rId11"/>
    <p:sldId id="571" r:id="rId12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091"/>
    <a:srgbClr val="EFE999"/>
    <a:srgbClr val="56C3E7"/>
    <a:srgbClr val="F6D521"/>
    <a:srgbClr val="ED4200"/>
    <a:srgbClr val="2C6B7C"/>
    <a:srgbClr val="F37B3D"/>
    <a:srgbClr val="332215"/>
    <a:srgbClr val="0B5A8E"/>
    <a:srgbClr val="545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1935" autoAdjust="0"/>
    <p:restoredTop sz="94660" autoAdjust="0"/>
  </p:normalViewPr>
  <p:slideViewPr>
    <p:cSldViewPr>
      <p:cViewPr varScale="1">
        <p:scale>
          <a:sx n="117" d="100"/>
          <a:sy n="117" d="100"/>
        </p:scale>
        <p:origin x="341" y="67"/>
      </p:cViewPr>
      <p:guideLst>
        <p:guide orient="horz" pos="103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2021/7/2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2021/7/2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31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343405" y="832780"/>
            <a:ext cx="84050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58296" flipH="1">
            <a:off x="7745810" y="111936"/>
            <a:ext cx="917999" cy="74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380312" y="4731990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1279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C7A8-8E9F-4DCA-9026-8A9AFE344BD6}" type="datetimeFigureOut">
              <a:rPr lang="zh-TW" altLang="en-US" smtClean="0"/>
              <a:pPr/>
              <a:t>2021/7/2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78D2-1EC9-4BFA-8CD1-B447C450CE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004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62" r:id="rId5"/>
    <p:sldLayoutId id="2147483655" r:id="rId6"/>
    <p:sldLayoutId id="2147483663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hyperlink" Target="https://www.mles.chc.edu.tw/modules/tadnews/index.php?nsn=445" TargetMode="External"/><Relationship Id="rId5" Type="http://schemas.openxmlformats.org/officeDocument/2006/relationships/image" Target="../media/image5.em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160" y="2977179"/>
            <a:ext cx="2289840" cy="2518546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8DDDA84C-97D7-4D03-B5DD-3DE25E979BD6}"/>
              </a:ext>
            </a:extLst>
          </p:cNvPr>
          <p:cNvSpPr txBox="1"/>
          <p:nvPr/>
        </p:nvSpPr>
        <p:spPr>
          <a:xfrm>
            <a:off x="539552" y="1468000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  <a:latin typeface="華康隸書體W7" panose="03000709000000000000" pitchFamily="65" charset="-120"/>
                <a:ea typeface="華康隸書體W7" panose="03000709000000000000" pitchFamily="65" charset="-120"/>
              </a:rPr>
              <a:t>1.</a:t>
            </a:r>
            <a:r>
              <a:rPr lang="zh-TW" altLang="en-US" sz="2400" dirty="0">
                <a:solidFill>
                  <a:srgbClr val="0070C0"/>
                </a:solidFill>
                <a:latin typeface="華康隸書體W7" panose="03000709000000000000" pitchFamily="65" charset="-120"/>
                <a:ea typeface="華康隸書體W7" panose="03000709000000000000" pitchFamily="65" charset="-120"/>
              </a:rPr>
              <a:t>議題宣導</a:t>
            </a:r>
            <a:r>
              <a:rPr lang="en-US" altLang="zh-TW" sz="2400" dirty="0">
                <a:solidFill>
                  <a:srgbClr val="0070C0"/>
                </a:solidFill>
                <a:latin typeface="華康隸書體W7" panose="03000709000000000000" pitchFamily="65" charset="-120"/>
                <a:ea typeface="華康隸書體W7" panose="03000709000000000000" pitchFamily="65" charset="-120"/>
              </a:rPr>
              <a:t>:</a:t>
            </a:r>
          </a:p>
          <a:p>
            <a:r>
              <a:rPr lang="zh-TW" altLang="en-US" sz="2400" dirty="0">
                <a:solidFill>
                  <a:srgbClr val="0070C0"/>
                </a:solidFill>
                <a:latin typeface="華康隸書體W7" panose="03000709000000000000" pitchFamily="65" charset="-120"/>
                <a:ea typeface="華康隸書體W7" panose="03000709000000000000" pitchFamily="65" charset="-120"/>
              </a:rPr>
              <a:t>  </a:t>
            </a:r>
            <a:r>
              <a:rPr lang="zh-TW" altLang="en-US" sz="2000" dirty="0">
                <a:solidFill>
                  <a:srgbClr val="0070C0"/>
                </a:solidFill>
                <a:latin typeface="華康隸書體W7" panose="03000709000000000000" pitchFamily="65" charset="-120"/>
                <a:ea typeface="華康隸書體W7" panose="03000709000000000000" pitchFamily="65" charset="-120"/>
              </a:rPr>
              <a:t>水域安全</a:t>
            </a:r>
            <a:r>
              <a:rPr lang="en-US" altLang="zh-TW" sz="2000" dirty="0">
                <a:solidFill>
                  <a:srgbClr val="0070C0"/>
                </a:solidFill>
                <a:latin typeface="華康隸書體W7" panose="03000709000000000000" pitchFamily="65" charset="-120"/>
                <a:ea typeface="華康隸書體W7" panose="03000709000000000000" pitchFamily="65" charset="-120"/>
              </a:rPr>
              <a:t>/</a:t>
            </a:r>
            <a:r>
              <a:rPr lang="zh-TW" altLang="en-US" sz="2000" dirty="0">
                <a:solidFill>
                  <a:srgbClr val="0070C0"/>
                </a:solidFill>
                <a:latin typeface="華康隸書體W7" panose="03000709000000000000" pitchFamily="65" charset="-120"/>
                <a:ea typeface="華康隸書體W7" panose="03000709000000000000" pitchFamily="65" charset="-120"/>
              </a:rPr>
              <a:t>交通安全</a:t>
            </a:r>
            <a:r>
              <a:rPr lang="en-US" altLang="zh-TW" sz="2000" dirty="0">
                <a:solidFill>
                  <a:srgbClr val="0070C0"/>
                </a:solidFill>
                <a:latin typeface="華康隸書體W7" panose="03000709000000000000" pitchFamily="65" charset="-120"/>
                <a:ea typeface="華康隸書體W7" panose="03000709000000000000" pitchFamily="65" charset="-120"/>
              </a:rPr>
              <a:t>/</a:t>
            </a:r>
            <a:r>
              <a:rPr lang="zh-TW" altLang="en-US" sz="2000" dirty="0">
                <a:solidFill>
                  <a:srgbClr val="0070C0"/>
                </a:solidFill>
                <a:latin typeface="華康隸書體W7" panose="03000709000000000000" pitchFamily="65" charset="-120"/>
                <a:ea typeface="華康隸書體W7" panose="03000709000000000000" pitchFamily="65" charset="-120"/>
              </a:rPr>
              <a:t>登革熱</a:t>
            </a:r>
            <a:r>
              <a:rPr lang="en-US" altLang="zh-TW" sz="2000" dirty="0">
                <a:solidFill>
                  <a:srgbClr val="0070C0"/>
                </a:solidFill>
                <a:latin typeface="華康隸書體W7" panose="03000709000000000000" pitchFamily="65" charset="-120"/>
                <a:ea typeface="華康隸書體W7" panose="03000709000000000000" pitchFamily="65" charset="-120"/>
              </a:rPr>
              <a:t>/</a:t>
            </a:r>
            <a:r>
              <a:rPr lang="zh-TW" altLang="en-US" sz="2000" dirty="0">
                <a:solidFill>
                  <a:srgbClr val="0070C0"/>
                </a:solidFill>
                <a:latin typeface="華康隸書體W7" panose="03000709000000000000" pitchFamily="65" charset="-120"/>
                <a:ea typeface="華康隸書體W7" panose="03000709000000000000" pitchFamily="65" charset="-120"/>
              </a:rPr>
              <a:t>反毒</a:t>
            </a:r>
            <a:r>
              <a:rPr lang="en-US" altLang="zh-TW" sz="2000" dirty="0">
                <a:solidFill>
                  <a:srgbClr val="0070C0"/>
                </a:solidFill>
                <a:latin typeface="華康隸書體W7" panose="03000709000000000000" pitchFamily="65" charset="-120"/>
                <a:ea typeface="華康隸書體W7" panose="03000709000000000000" pitchFamily="65" charset="-120"/>
              </a:rPr>
              <a:t>/</a:t>
            </a:r>
            <a:r>
              <a:rPr lang="zh-TW" altLang="en-US" sz="2000" dirty="0">
                <a:solidFill>
                  <a:srgbClr val="0070C0"/>
                </a:solidFill>
                <a:latin typeface="華康隸書體W7" panose="03000709000000000000" pitchFamily="65" charset="-120"/>
                <a:ea typeface="華康隸書體W7" panose="03000709000000000000" pitchFamily="65" charset="-120"/>
              </a:rPr>
              <a:t>兒童及少年性剝削防制教育宣導</a:t>
            </a:r>
            <a:endParaRPr lang="zh-TW" altLang="en-US" sz="2000" dirty="0">
              <a:solidFill>
                <a:srgbClr val="FC6E5B"/>
              </a:solidFill>
              <a:latin typeface="華康隸書體W7" panose="03000709000000000000" pitchFamily="65" charset="-120"/>
              <a:ea typeface="華康隸書體W7" panose="03000709000000000000" pitchFamily="65" charset="-120"/>
            </a:endParaRPr>
          </a:p>
          <a:p>
            <a:r>
              <a:rPr lang="en-US" altLang="zh-TW" sz="2400" dirty="0">
                <a:solidFill>
                  <a:srgbClr val="0070C0"/>
                </a:solidFill>
                <a:latin typeface="華康隸書體W7" panose="03000709000000000000" pitchFamily="65" charset="-120"/>
                <a:ea typeface="華康隸書體W7" panose="03000709000000000000" pitchFamily="65" charset="-120"/>
              </a:rPr>
              <a:t>2.</a:t>
            </a:r>
            <a:r>
              <a:rPr lang="zh-TW" altLang="en-US" sz="2400" dirty="0">
                <a:solidFill>
                  <a:srgbClr val="0070C0"/>
                </a:solidFill>
                <a:latin typeface="華康隸書體W7" panose="03000709000000000000" pitchFamily="65" charset="-120"/>
                <a:ea typeface="華康隸書體W7" panose="03000709000000000000" pitchFamily="65" charset="-120"/>
              </a:rPr>
              <a:t>暑假學生學習活動</a:t>
            </a:r>
            <a:endParaRPr lang="en-US" altLang="zh-TW" sz="2400" dirty="0">
              <a:solidFill>
                <a:srgbClr val="0070C0"/>
              </a:solidFill>
              <a:latin typeface="華康隸書體W7" panose="03000709000000000000" pitchFamily="65" charset="-120"/>
              <a:ea typeface="華康隸書體W7" panose="03000709000000000000" pitchFamily="65" charset="-120"/>
            </a:endParaRPr>
          </a:p>
          <a:p>
            <a:r>
              <a:rPr lang="en-US" altLang="zh-TW" sz="2400" dirty="0">
                <a:solidFill>
                  <a:srgbClr val="0070C0"/>
                </a:solidFill>
                <a:latin typeface="華康隸書體W7" panose="03000709000000000000" pitchFamily="65" charset="-120"/>
                <a:ea typeface="華康隸書體W7" panose="03000709000000000000" pitchFamily="65" charset="-120"/>
              </a:rPr>
              <a:t>3.</a:t>
            </a:r>
            <a:r>
              <a:rPr lang="zh-TW" altLang="en-US" sz="2400" dirty="0">
                <a:solidFill>
                  <a:srgbClr val="0070C0"/>
                </a:solidFill>
                <a:latin typeface="華康隸書體W7" panose="03000709000000000000" pitchFamily="65" charset="-120"/>
                <a:ea typeface="華康隸書體W7" panose="03000709000000000000" pitchFamily="65" charset="-120"/>
              </a:rPr>
              <a:t>假期安全注意事項</a:t>
            </a:r>
            <a:r>
              <a:rPr lang="en-US" altLang="zh-TW" dirty="0">
                <a:latin typeface="華康隸書體W7" panose="03000709000000000000" pitchFamily="65" charset="-120"/>
                <a:ea typeface="華康隸書體W7" panose="03000709000000000000" pitchFamily="65" charset="-120"/>
              </a:rPr>
              <a:t>(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6"/>
              </a:rPr>
              <a:t>109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6"/>
              </a:rPr>
              <a:t>學年度縣長媽媽給國小學生暑假的一封信</a:t>
            </a:r>
            <a:r>
              <a:rPr lang="en-US" altLang="zh-TW" dirty="0">
                <a:latin typeface="華康隸書體W7" panose="03000709000000000000" pitchFamily="65" charset="-120"/>
                <a:ea typeface="華康隸書體W7" panose="03000709000000000000" pitchFamily="65" charset="-120"/>
              </a:rPr>
              <a:t>)</a:t>
            </a:r>
            <a:endParaRPr lang="zh-TW" altLang="en-US" dirty="0">
              <a:latin typeface="華康隸書體W7" panose="03000709000000000000" pitchFamily="65" charset="-120"/>
              <a:ea typeface="華康隸書體W7" panose="03000709000000000000" pitchFamily="65" charset="-120"/>
            </a:endParaRPr>
          </a:p>
          <a:p>
            <a:endParaRPr lang="zh-TW" altLang="en-US" sz="2400" dirty="0">
              <a:solidFill>
                <a:srgbClr val="FC6E5B"/>
              </a:solidFill>
              <a:latin typeface="華康隸書體W7" panose="03000709000000000000" pitchFamily="65" charset="-120"/>
              <a:ea typeface="華康隸書體W7" panose="030007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9889440B-D097-4CFB-8663-12330D9F4F00}"/>
              </a:ext>
            </a:extLst>
          </p:cNvPr>
          <p:cNvSpPr txBox="1"/>
          <p:nvPr/>
        </p:nvSpPr>
        <p:spPr>
          <a:xfrm>
            <a:off x="179512" y="-32590"/>
            <a:ext cx="88569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600" dirty="0">
                <a:solidFill>
                  <a:srgbClr val="FC6E5B"/>
                </a:solidFill>
                <a:latin typeface="華康隸書體W7" panose="03000709000000000000" pitchFamily="65" charset="-120"/>
                <a:ea typeface="華康隸書體W7" panose="03000709000000000000" pitchFamily="65" charset="-120"/>
              </a:rPr>
              <a:t>109</a:t>
            </a:r>
            <a:r>
              <a:rPr lang="zh-TW" altLang="en-US" sz="4600" dirty="0">
                <a:solidFill>
                  <a:srgbClr val="FC6E5B"/>
                </a:solidFill>
                <a:latin typeface="華康隸書體W7" panose="03000709000000000000" pitchFamily="65" charset="-120"/>
                <a:ea typeface="華康隸書體W7" panose="03000709000000000000" pitchFamily="65" charset="-120"/>
              </a:rPr>
              <a:t>學年度第二學期           訓導組期末</a:t>
            </a:r>
            <a:r>
              <a:rPr lang="en-US" altLang="zh-TW" sz="4600" dirty="0">
                <a:solidFill>
                  <a:srgbClr val="FC6E5B"/>
                </a:solidFill>
                <a:latin typeface="華康隸書體W7" panose="03000709000000000000" pitchFamily="65" charset="-120"/>
                <a:ea typeface="華康隸書體W7" panose="03000709000000000000" pitchFamily="65" charset="-120"/>
              </a:rPr>
              <a:t>/</a:t>
            </a:r>
            <a:r>
              <a:rPr lang="zh-TW" altLang="en-US" sz="4600" dirty="0">
                <a:solidFill>
                  <a:srgbClr val="FC6E5B"/>
                </a:solidFill>
                <a:latin typeface="華康隸書體W7" panose="03000709000000000000" pitchFamily="65" charset="-120"/>
                <a:ea typeface="華康隸書體W7" panose="03000709000000000000" pitchFamily="65" charset="-120"/>
              </a:rPr>
              <a:t>暑期宣導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4CAFC40C-3C83-41FD-B1B7-DD37E6494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9729" y="3448239"/>
            <a:ext cx="4123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TW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電話:8742344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7" name="TextBox 71"/>
          <p:cNvSpPr txBox="1"/>
          <p:nvPr/>
        </p:nvSpPr>
        <p:spPr>
          <a:xfrm>
            <a:off x="1115616" y="3163031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以上如有疑義請洽教導處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8065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>
            <a:extLst>
              <a:ext uri="{FF2B5EF4-FFF2-40B4-BE49-F238E27FC236}">
                <a16:creationId xmlns:a16="http://schemas.microsoft.com/office/drawing/2014/main" xmlns="" id="{32821E31-C7CF-4EAD-A5AA-218567ED0D99}"/>
              </a:ext>
            </a:extLst>
          </p:cNvPr>
          <p:cNvGrpSpPr/>
          <p:nvPr/>
        </p:nvGrpSpPr>
        <p:grpSpPr>
          <a:xfrm>
            <a:off x="1493658" y="44892"/>
            <a:ext cx="6210690" cy="582643"/>
            <a:chOff x="1514420" y="838"/>
            <a:chExt cx="4891181" cy="1129725"/>
          </a:xfrm>
        </p:grpSpPr>
        <p:sp>
          <p:nvSpPr>
            <p:cNvPr id="16" name="箭號: 五邊形 15">
              <a:extLst>
                <a:ext uri="{FF2B5EF4-FFF2-40B4-BE49-F238E27FC236}">
                  <a16:creationId xmlns:a16="http://schemas.microsoft.com/office/drawing/2014/main" xmlns="" id="{99EAEE23-53E6-4593-BA13-52F0FF518FAC}"/>
                </a:ext>
              </a:extLst>
            </p:cNvPr>
            <p:cNvSpPr/>
            <p:nvPr/>
          </p:nvSpPr>
          <p:spPr>
            <a:xfrm rot="10800000">
              <a:off x="1514420" y="839"/>
              <a:ext cx="4891181" cy="112972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箭號: 五邊形 4">
              <a:extLst>
                <a:ext uri="{FF2B5EF4-FFF2-40B4-BE49-F238E27FC236}">
                  <a16:creationId xmlns:a16="http://schemas.microsoft.com/office/drawing/2014/main" xmlns="" id="{1F140345-A657-4A99-9EF4-B5F6353E2339}"/>
                </a:ext>
              </a:extLst>
            </p:cNvPr>
            <p:cNvSpPr txBox="1"/>
            <p:nvPr/>
          </p:nvSpPr>
          <p:spPr>
            <a:xfrm>
              <a:off x="1600230" y="838"/>
              <a:ext cx="4805371" cy="1129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3633" tIns="140018" rIns="261366" bIns="140018" numCol="1" spcCol="1270" anchor="ctr" anchorCtr="0">
              <a:noAutofit/>
            </a:bodyPr>
            <a:lstStyle/>
            <a:p>
              <a:r>
                <a:rPr lang="zh-TW" altLang="en-US" sz="3000" b="1" dirty="0">
                  <a:solidFill>
                    <a:srgbClr val="0033CC"/>
                  </a:solidFill>
                  <a:latin typeface="書法家中楷體" panose="02010609010101010101" pitchFamily="49" charset="-120"/>
                  <a:ea typeface="書法家中楷體" panose="02010609010101010101" pitchFamily="49" charset="-120"/>
                </a:rPr>
                <a:t>兒童及少年性剝削防制教育宣導</a:t>
              </a:r>
            </a:p>
          </p:txBody>
        </p: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A67DFC1-31D5-4314-AA63-99F28DCB06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51"/>
          <a:stretch/>
        </p:blipFill>
        <p:spPr>
          <a:xfrm>
            <a:off x="-1" y="627535"/>
            <a:ext cx="2926403" cy="4434617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E968B736-F9B6-4DAE-B818-8A8C3A1601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8"/>
          <a:stretch/>
        </p:blipFill>
        <p:spPr>
          <a:xfrm>
            <a:off x="2987824" y="650844"/>
            <a:ext cx="3034923" cy="4419453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xmlns="" id="{CC4FB797-FBEC-400F-97C5-8BCEEA45BB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4"/>
          <a:stretch/>
        </p:blipFill>
        <p:spPr>
          <a:xfrm>
            <a:off x="6084168" y="663991"/>
            <a:ext cx="3034922" cy="441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2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555526"/>
            <a:ext cx="5079910" cy="3891594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4139952" y="1418198"/>
            <a:ext cx="4104455" cy="1083125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r>
              <a:rPr lang="zh-TW" altLang="en-US" sz="6100" dirty="0" smtClean="0">
                <a:solidFill>
                  <a:srgbClr val="FC6E5B"/>
                </a:solidFill>
                <a:latin typeface="華康隸書體W7" panose="03000709000000000000" pitchFamily="65" charset="-120"/>
                <a:ea typeface="華康隸書體W7" panose="03000709000000000000" pitchFamily="65" charset="-120"/>
                <a:sym typeface="微软雅黑" pitchFamily="34" charset="-122"/>
              </a:rPr>
              <a:t>謝謝</a:t>
            </a:r>
            <a:r>
              <a:rPr lang="zh-TW" altLang="en-US" sz="6100" dirty="0">
                <a:solidFill>
                  <a:srgbClr val="FC6E5B"/>
                </a:solidFill>
                <a:latin typeface="華康隸書體W7" panose="03000709000000000000" pitchFamily="65" charset="-120"/>
                <a:ea typeface="華康隸書體W7" panose="03000709000000000000" pitchFamily="65" charset="-120"/>
                <a:sym typeface="微软雅黑" pitchFamily="34" charset="-122"/>
              </a:rPr>
              <a:t>聆聽</a:t>
            </a:r>
            <a:endParaRPr lang="zh-CN" altLang="en-US" sz="6100" dirty="0">
              <a:solidFill>
                <a:srgbClr val="FC6E5B"/>
              </a:solidFill>
              <a:latin typeface="華康隸書體W7" panose="03000709000000000000" pitchFamily="65" charset="-120"/>
              <a:ea typeface="華康隸書體W7" panose="03000709000000000000" pitchFamily="65" charset="-120"/>
              <a:sym typeface="微软雅黑" pitchFamily="34" charset="-122"/>
            </a:endParaRPr>
          </a:p>
          <a:p>
            <a:endParaRPr lang="en-US" altLang="zh-CN" sz="6000" dirty="0">
              <a:solidFill>
                <a:srgbClr val="FC6E5B"/>
              </a:solidFill>
              <a:latin typeface="華康隸書體W7" panose="03000709000000000000" pitchFamily="65" charset="-120"/>
              <a:ea typeface="華康隸書體W7" panose="03000709000000000000" pitchFamily="65" charset="-120"/>
              <a:sym typeface="微软雅黑" panose="020B0503020204020204" pitchFamily="34" charset="-122"/>
            </a:endParaRPr>
          </a:p>
          <a:p>
            <a:pPr algn="ctr"/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迷你简启体" panose="03000509000000000000" pitchFamily="65" charset="-122"/>
              <a:ea typeface="迷你简启体" panose="03000509000000000000" pitchFamily="65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74755"/>
            <a:ext cx="4565018" cy="26134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264" y="318672"/>
            <a:ext cx="2884576" cy="288457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355976" y="241501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7" panose="03000709000000000000" pitchFamily="65" charset="-120"/>
                <a:ea typeface="華康隸書體W7" panose="03000709000000000000" pitchFamily="65" charset="-120"/>
              </a:rPr>
              <a:t>★祝福</a:t>
            </a:r>
            <a:r>
              <a:rPr lang="zh-TW" alt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7" panose="03000709000000000000" pitchFamily="65" charset="-120"/>
                <a:ea typeface="華康隸書體W7" panose="03000709000000000000" pitchFamily="65" charset="-120"/>
              </a:rPr>
              <a:t>各位有</a:t>
            </a:r>
            <a:r>
              <a:rPr lang="zh-TW" alt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7" panose="03000709000000000000" pitchFamily="65" charset="-120"/>
                <a:ea typeface="華康隸書體W7" panose="03000709000000000000" pitchFamily="65" charset="-120"/>
              </a:rPr>
              <a:t>一個</a:t>
            </a:r>
            <a:r>
              <a:rPr lang="zh-TW" alt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7" panose="03000709000000000000" pitchFamily="65" charset="-120"/>
                <a:ea typeface="華康隸書體W7" panose="03000709000000000000" pitchFamily="65" charset="-120"/>
              </a:rPr>
              <a:t>快樂</a:t>
            </a:r>
            <a:r>
              <a:rPr lang="zh-TW" alt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7" panose="03000709000000000000" pitchFamily="65" charset="-120"/>
                <a:ea typeface="華康隸書體W7" panose="03000709000000000000" pitchFamily="65" charset="-120"/>
              </a:rPr>
              <a:t>充實</a:t>
            </a:r>
            <a:endParaRPr lang="en-US" altLang="zh-TW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隸書體W7" panose="03000709000000000000" pitchFamily="65" charset="-120"/>
              <a:ea typeface="華康隸書體W7" panose="03000709000000000000" pitchFamily="65" charset="-120"/>
            </a:endParaRPr>
          </a:p>
          <a:p>
            <a:r>
              <a:rPr lang="zh-TW" alt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7" panose="03000709000000000000" pitchFamily="65" charset="-120"/>
                <a:ea typeface="華康隸書體W7" panose="03000709000000000000" pitchFamily="65" charset="-120"/>
              </a:rPr>
              <a:t>  而且</a:t>
            </a:r>
            <a:r>
              <a:rPr lang="zh-TW" alt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7" panose="03000709000000000000" pitchFamily="65" charset="-120"/>
                <a:ea typeface="華康隸書體W7" panose="03000709000000000000" pitchFamily="65" charset="-120"/>
              </a:rPr>
              <a:t>安全幸福的暑假！★</a:t>
            </a:r>
            <a:endParaRPr lang="zh-TW" alt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隸書體W7" panose="03000709000000000000" pitchFamily="65" charset="-120"/>
              <a:ea typeface="華康隸書體W7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5648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文字方塊 11">
            <a:extLst>
              <a:ext uri="{FF2B5EF4-FFF2-40B4-BE49-F238E27FC236}">
                <a16:creationId xmlns:a16="http://schemas.microsoft.com/office/drawing/2014/main" xmlns="" id="{2B9AFB9D-D316-42BF-A6EF-FBD11D17D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35" y="0"/>
            <a:ext cx="156966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5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水域安全宣導</a:t>
            </a:r>
            <a:r>
              <a:rPr lang="en-US" altLang="zh-TW" sz="5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endParaRPr lang="zh-TW" altLang="en-US" sz="5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378719A4-836D-4487-A8AC-93DDDE155F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3636226" cy="51435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B9344FB0-5134-4C62-B1DE-C59418124A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850" y="-17463"/>
            <a:ext cx="363622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94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圖片 6">
            <a:extLst>
              <a:ext uri="{FF2B5EF4-FFF2-40B4-BE49-F238E27FC236}">
                <a16:creationId xmlns:a16="http://schemas.microsoft.com/office/drawing/2014/main" xmlns="" id="{E619289F-A233-48CE-80D6-1370D1662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68263"/>
            <a:ext cx="698182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圖片 8">
            <a:extLst>
              <a:ext uri="{FF2B5EF4-FFF2-40B4-BE49-F238E27FC236}">
                <a16:creationId xmlns:a16="http://schemas.microsoft.com/office/drawing/2014/main" xmlns="" id="{0EFC0776-E758-4A69-9487-8B50A3F31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1874838"/>
            <a:ext cx="69818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圖片 10">
            <a:extLst>
              <a:ext uri="{FF2B5EF4-FFF2-40B4-BE49-F238E27FC236}">
                <a16:creationId xmlns:a16="http://schemas.microsoft.com/office/drawing/2014/main" xmlns="" id="{12F6F8A8-C42F-4167-8FF0-CBFA4D954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3462338"/>
            <a:ext cx="6981825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文字方塊 11">
            <a:extLst>
              <a:ext uri="{FF2B5EF4-FFF2-40B4-BE49-F238E27FC236}">
                <a16:creationId xmlns:a16="http://schemas.microsoft.com/office/drawing/2014/main" xmlns="" id="{2B9AFB9D-D316-42BF-A6EF-FBD11D17D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35" y="0"/>
            <a:ext cx="156966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我在乎所以我不馬虎</a:t>
            </a:r>
            <a:endParaRPr lang="en-US" altLang="zh-TW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5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交通安全宣導</a:t>
            </a:r>
            <a:r>
              <a:rPr lang="en-US" altLang="zh-TW" sz="5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endParaRPr lang="zh-TW" altLang="en-US" sz="5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圖片 4">
            <a:extLst>
              <a:ext uri="{FF2B5EF4-FFF2-40B4-BE49-F238E27FC236}">
                <a16:creationId xmlns:a16="http://schemas.microsoft.com/office/drawing/2014/main" xmlns="" id="{A3EAA3F1-4FEE-47B2-B39A-CCD2146D7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0"/>
            <a:ext cx="72771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968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圖片 4">
            <a:extLst>
              <a:ext uri="{FF2B5EF4-FFF2-40B4-BE49-F238E27FC236}">
                <a16:creationId xmlns:a16="http://schemas.microsoft.com/office/drawing/2014/main" xmlns="" id="{4163A165-E6B6-44F6-BECB-255FE0BBD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0"/>
            <a:ext cx="72771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圖片 2">
            <a:extLst>
              <a:ext uri="{FF2B5EF4-FFF2-40B4-BE49-F238E27FC236}">
                <a16:creationId xmlns:a16="http://schemas.microsoft.com/office/drawing/2014/main" xmlns="" id="{AEE53D29-5F02-4FE0-8473-8977FFD36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0"/>
            <a:ext cx="72771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29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圖片 9">
            <a:extLst>
              <a:ext uri="{FF2B5EF4-FFF2-40B4-BE49-F238E27FC236}">
                <a16:creationId xmlns:a16="http://schemas.microsoft.com/office/drawing/2014/main" xmlns="" id="{2AE40BFD-52F8-4C16-841F-ABCD52A3F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9525"/>
            <a:ext cx="6215062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文字方塊 10">
            <a:extLst>
              <a:ext uri="{FF2B5EF4-FFF2-40B4-BE49-F238E27FC236}">
                <a16:creationId xmlns:a16="http://schemas.microsoft.com/office/drawing/2014/main" xmlns="" id="{E321678A-6263-476C-A0A4-28C7B7AB3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3" y="842963"/>
            <a:ext cx="110807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600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反毒宣導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字方塊 10">
            <a:extLst>
              <a:ext uri="{FF2B5EF4-FFF2-40B4-BE49-F238E27FC236}">
                <a16:creationId xmlns:a16="http://schemas.microsoft.com/office/drawing/2014/main" xmlns="" id="{32BB1E2E-925B-41CE-B245-C5DA8EAD7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875"/>
            <a:ext cx="1662113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480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菸品的危害</a:t>
            </a:r>
            <a:endParaRPr lang="en-US" altLang="zh-TW" sz="480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480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反毒宣導</a:t>
            </a:r>
            <a:r>
              <a:rPr lang="en-US" altLang="zh-TW" sz="480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480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</a:p>
        </p:txBody>
      </p:sp>
      <p:pic>
        <p:nvPicPr>
          <p:cNvPr id="12291" name="圖片 5">
            <a:extLst>
              <a:ext uri="{FF2B5EF4-FFF2-40B4-BE49-F238E27FC236}">
                <a16:creationId xmlns:a16="http://schemas.microsoft.com/office/drawing/2014/main" xmlns="" id="{C8DD6542-1C71-4046-84C3-8759A0092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0"/>
            <a:ext cx="42830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10">
            <a:extLst>
              <a:ext uri="{FF2B5EF4-FFF2-40B4-BE49-F238E27FC236}">
                <a16:creationId xmlns:a16="http://schemas.microsoft.com/office/drawing/2014/main" xmlns="" id="{C0992095-A41C-4F15-8544-80DE0ADF3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4300" y="47625"/>
            <a:ext cx="1662113" cy="552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我家不吸菸</a:t>
            </a:r>
            <a:endParaRPr lang="en-US" altLang="zh-TW" sz="4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反毒宣導</a:t>
            </a:r>
            <a:r>
              <a:rPr lang="en-US" altLang="zh-TW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</a:p>
        </p:txBody>
      </p:sp>
      <p:pic>
        <p:nvPicPr>
          <p:cNvPr id="13315" name="圖片 2">
            <a:extLst>
              <a:ext uri="{FF2B5EF4-FFF2-40B4-BE49-F238E27FC236}">
                <a16:creationId xmlns:a16="http://schemas.microsoft.com/office/drawing/2014/main" xmlns="" id="{3C277FA7-9A57-4F35-A8D6-F36168FAF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700088"/>
            <a:ext cx="7466012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77FE3455-1A3E-400C-AC26-07D5BF48DE3A}"/>
              </a:ext>
            </a:extLst>
          </p:cNvPr>
          <p:cNvSpPr/>
          <p:nvPr/>
        </p:nvSpPr>
        <p:spPr>
          <a:xfrm>
            <a:off x="4235450" y="842963"/>
            <a:ext cx="48799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明禮國小</a:t>
            </a:r>
            <a:r>
              <a:rPr lang="en-US" altLang="zh-TW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-</a:t>
            </a:r>
            <a:r>
              <a:rPr lang="zh-TW" alt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校園菸檳危害防制教育宣導影片</a:t>
            </a:r>
            <a:endParaRPr lang="zh-TW" alt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字方塊 10">
            <a:extLst>
              <a:ext uri="{FF2B5EF4-FFF2-40B4-BE49-F238E27FC236}">
                <a16:creationId xmlns:a16="http://schemas.microsoft.com/office/drawing/2014/main" xmlns="" id="{6B4CEAC9-F1BF-4C10-8400-DA2B11980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9850" y="122238"/>
            <a:ext cx="203200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600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戒菸專線</a:t>
            </a:r>
            <a:endParaRPr lang="en-US" altLang="zh-TW" sz="600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600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反毒宣導</a:t>
            </a:r>
            <a:r>
              <a:rPr lang="en-US" altLang="zh-TW" sz="600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</a:p>
        </p:txBody>
      </p:sp>
      <p:pic>
        <p:nvPicPr>
          <p:cNvPr id="14339" name="圖片 2">
            <a:extLst>
              <a:ext uri="{FF2B5EF4-FFF2-40B4-BE49-F238E27FC236}">
                <a16:creationId xmlns:a16="http://schemas.microsoft.com/office/drawing/2014/main" xmlns="" id="{BFA92BA7-B25B-434D-AFF1-3EB531732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735013"/>
            <a:ext cx="7013575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5B8CBBB9-28F9-45C6-9E1D-8A22BDCB51AD}"/>
              </a:ext>
            </a:extLst>
          </p:cNvPr>
          <p:cNvSpPr txBox="1"/>
          <p:nvPr/>
        </p:nvSpPr>
        <p:spPr>
          <a:xfrm>
            <a:off x="3375025" y="735013"/>
            <a:ext cx="5113338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戒菸專線</a:t>
            </a:r>
            <a:r>
              <a:rPr lang="en-US" altLang="zh-TW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:0800-636363</a:t>
            </a:r>
            <a:endParaRPr lang="zh-TW" altLang="en-US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3428</TotalTime>
  <Words>156</Words>
  <Application>Microsoft Office PowerPoint</Application>
  <PresentationFormat>如螢幕大小 (16:9)</PresentationFormat>
  <Paragraphs>25</Paragraphs>
  <Slides>11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2" baseType="lpstr">
      <vt:lpstr>Google Sans</vt:lpstr>
      <vt:lpstr>微软雅黑</vt:lpstr>
      <vt:lpstr>宋体</vt:lpstr>
      <vt:lpstr>書法家中楷體</vt:lpstr>
      <vt:lpstr>迷你简启体</vt:lpstr>
      <vt:lpstr>華康隸書體W7</vt:lpstr>
      <vt:lpstr>新細明體</vt:lpstr>
      <vt:lpstr>標楷體</vt:lpstr>
      <vt:lpstr>Arial</vt:lpstr>
      <vt:lpstr>Calibri</vt:lpstr>
      <vt:lpstr>第一PPT，www.1ppt.com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第一PPT，www.1ppt.com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读书分享</dc:title>
  <dc:creator>第一PPT</dc:creator>
  <cp:keywords>www.1ppt.com</cp:keywords>
  <dc:description>www.1ppt.com</dc:description>
  <cp:lastModifiedBy>cutebear2006@yahoo.com.tw</cp:lastModifiedBy>
  <cp:revision>301</cp:revision>
  <dcterms:created xsi:type="dcterms:W3CDTF">2015-12-11T17:46:17Z</dcterms:created>
  <dcterms:modified xsi:type="dcterms:W3CDTF">2021-07-02T00:58:43Z</dcterms:modified>
</cp:coreProperties>
</file>