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77" r:id="rId3"/>
    <p:sldId id="374" r:id="rId4"/>
    <p:sldId id="375" r:id="rId5"/>
    <p:sldId id="343" r:id="rId6"/>
    <p:sldId id="344" r:id="rId7"/>
    <p:sldId id="345" r:id="rId8"/>
    <p:sldId id="346" r:id="rId9"/>
    <p:sldId id="347" r:id="rId10"/>
    <p:sldId id="296" r:id="rId11"/>
    <p:sldId id="297" r:id="rId12"/>
    <p:sldId id="376" r:id="rId13"/>
    <p:sldId id="351" r:id="rId14"/>
    <p:sldId id="288" r:id="rId15"/>
    <p:sldId id="289" r:id="rId16"/>
    <p:sldId id="290" r:id="rId17"/>
    <p:sldId id="266" r:id="rId18"/>
    <p:sldId id="362" r:id="rId19"/>
    <p:sldId id="35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24" r:id="rId28"/>
    <p:sldId id="370" r:id="rId29"/>
    <p:sldId id="371" r:id="rId30"/>
    <p:sldId id="372" r:id="rId31"/>
    <p:sldId id="373" r:id="rId32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>
          <p15:clr>
            <a:srgbClr val="A4A3A4"/>
          </p15:clr>
        </p15:guide>
        <p15:guide id="2" orient="horz" pos="709">
          <p15:clr>
            <a:srgbClr val="A4A3A4"/>
          </p15:clr>
        </p15:guide>
        <p15:guide id="3" orient="horz" pos="3067">
          <p15:clr>
            <a:srgbClr val="A4A3A4"/>
          </p15:clr>
        </p15:guide>
        <p15:guide id="4" orient="horz" pos="119">
          <p15:clr>
            <a:srgbClr val="A4A3A4"/>
          </p15:clr>
        </p15:guide>
        <p15:guide id="5" orient="horz" pos="1661">
          <p15:clr>
            <a:srgbClr val="A4A3A4"/>
          </p15:clr>
        </p15:guide>
        <p15:guide id="6" orient="horz" pos="981">
          <p15:clr>
            <a:srgbClr val="A4A3A4"/>
          </p15:clr>
        </p15:guide>
        <p15:guide id="7" pos="5738">
          <p15:clr>
            <a:srgbClr val="A4A3A4"/>
          </p15:clr>
        </p15:guide>
        <p15:guide id="8" pos="3651">
          <p15:clr>
            <a:srgbClr val="A4A3A4"/>
          </p15:clr>
        </p15:guide>
        <p15:guide id="9" pos="4059">
          <p15:clr>
            <a:srgbClr val="A4A3A4"/>
          </p15:clr>
        </p15:guide>
        <p15:guide id="10" pos="295">
          <p15:clr>
            <a:srgbClr val="A4A3A4"/>
          </p15:clr>
        </p15:guide>
        <p15:guide id="11" pos="2064">
          <p15:clr>
            <a:srgbClr val="A4A3A4"/>
          </p15:clr>
        </p15:guide>
        <p15:guide id="12" pos="2336">
          <p15:clr>
            <a:srgbClr val="A4A3A4"/>
          </p15:clr>
        </p15:guide>
        <p15:guide id="13" pos="44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3BD"/>
    <a:srgbClr val="BD0310"/>
    <a:srgbClr val="A08BB6"/>
    <a:srgbClr val="F8A15A"/>
    <a:srgbClr val="FBC293"/>
    <a:srgbClr val="FEE6D6"/>
    <a:srgbClr val="FFF8F3"/>
    <a:srgbClr val="FCB688"/>
    <a:srgbClr val="94BBBB"/>
    <a:srgbClr val="6E8F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8603FDC-E32A-4AB5-989C-0864C3EAD2B8}" styleName="佈景主題樣式 2 - 輔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04" autoAdjust="0"/>
    <p:restoredTop sz="94798" autoAdjust="0"/>
  </p:normalViewPr>
  <p:slideViewPr>
    <p:cSldViewPr>
      <p:cViewPr varScale="1">
        <p:scale>
          <a:sx n="79" d="100"/>
          <a:sy n="79" d="100"/>
        </p:scale>
        <p:origin x="1781" y="82"/>
      </p:cViewPr>
      <p:guideLst>
        <p:guide orient="horz" pos="2069"/>
        <p:guide orient="horz" pos="709"/>
        <p:guide orient="horz" pos="3067"/>
        <p:guide orient="horz" pos="119"/>
        <p:guide orient="horz" pos="1661"/>
        <p:guide orient="horz" pos="981"/>
        <p:guide pos="5738"/>
        <p:guide pos="3651"/>
        <p:guide pos="4059"/>
        <p:guide pos="295"/>
        <p:guide pos="2064"/>
        <p:guide pos="2336"/>
        <p:guide pos="4422"/>
      </p:guideLst>
    </p:cSldViewPr>
  </p:slideViewPr>
  <p:outlineViewPr>
    <p:cViewPr>
      <p:scale>
        <a:sx n="33" d="100"/>
        <a:sy n="33" d="100"/>
      </p:scale>
      <p:origin x="0" y="48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852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民國</a:t>
            </a:r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</a:rPr>
              <a:t>100-109</a:t>
            </a:r>
            <a:r>
              <a:rPr lang="zh-TW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年交通事故死亡人數</a:t>
            </a:r>
            <a:endParaRPr lang="zh-TW" altLang="en-US" sz="2400" b="1" dirty="0">
              <a:solidFill>
                <a:schemeClr val="accent2">
                  <a:lumMod val="7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0.11540923827563697"/>
          <c:y val="1.9230115504231395E-2"/>
          <c:w val="0.86761537515115406"/>
          <c:h val="0.813525876314046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年份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工作表1!$A$2:$A$11</c:f>
              <c:numCache>
                <c:formatCode>General</c:formatCode>
                <c:ptCount val="10"/>
                <c:pt idx="0">
                  <c:v>100</c:v>
                </c:pt>
                <c:pt idx="1">
                  <c:v>101</c:v>
                </c:pt>
                <c:pt idx="2">
                  <c:v>102</c:v>
                </c:pt>
                <c:pt idx="3">
                  <c:v>103</c:v>
                </c:pt>
                <c:pt idx="4">
                  <c:v>104</c:v>
                </c:pt>
                <c:pt idx="5">
                  <c:v>105</c:v>
                </c:pt>
                <c:pt idx="6">
                  <c:v>106</c:v>
                </c:pt>
                <c:pt idx="7">
                  <c:v>107</c:v>
                </c:pt>
                <c:pt idx="8">
                  <c:v>108</c:v>
                </c:pt>
                <c:pt idx="9">
                  <c:v>109</c:v>
                </c:pt>
              </c:numCache>
            </c:numRef>
          </c:cat>
          <c:val>
            <c:numRef>
              <c:f>工作表1!$B$2:$B$11</c:f>
              <c:numCache>
                <c:formatCode>General</c:formatCode>
                <c:ptCount val="10"/>
                <c:pt idx="0">
                  <c:v>3343</c:v>
                </c:pt>
                <c:pt idx="1">
                  <c:v>3219</c:v>
                </c:pt>
                <c:pt idx="2">
                  <c:v>3072</c:v>
                </c:pt>
                <c:pt idx="3">
                  <c:v>3075</c:v>
                </c:pt>
                <c:pt idx="4">
                  <c:v>2942</c:v>
                </c:pt>
                <c:pt idx="5">
                  <c:v>2847</c:v>
                </c:pt>
                <c:pt idx="6">
                  <c:v>2697</c:v>
                </c:pt>
                <c:pt idx="7">
                  <c:v>2780</c:v>
                </c:pt>
                <c:pt idx="8">
                  <c:v>2865</c:v>
                </c:pt>
                <c:pt idx="9">
                  <c:v>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69-4628-8335-E3F6004AA6E0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欄1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工作表1!$A$2:$A$11</c:f>
              <c:numCache>
                <c:formatCode>General</c:formatCode>
                <c:ptCount val="10"/>
                <c:pt idx="0">
                  <c:v>100</c:v>
                </c:pt>
                <c:pt idx="1">
                  <c:v>101</c:v>
                </c:pt>
                <c:pt idx="2">
                  <c:v>102</c:v>
                </c:pt>
                <c:pt idx="3">
                  <c:v>103</c:v>
                </c:pt>
                <c:pt idx="4">
                  <c:v>104</c:v>
                </c:pt>
                <c:pt idx="5">
                  <c:v>105</c:v>
                </c:pt>
                <c:pt idx="6">
                  <c:v>106</c:v>
                </c:pt>
                <c:pt idx="7">
                  <c:v>107</c:v>
                </c:pt>
                <c:pt idx="8">
                  <c:v>108</c:v>
                </c:pt>
                <c:pt idx="9">
                  <c:v>109</c:v>
                </c:pt>
              </c:numCache>
            </c:numRef>
          </c:cat>
          <c:val>
            <c:numRef>
              <c:f>工作表1!$C$2:$C$11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1-2869-4628-8335-E3F6004AA6E0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欄2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工作表1!$A$2:$A$11</c:f>
              <c:numCache>
                <c:formatCode>General</c:formatCode>
                <c:ptCount val="10"/>
                <c:pt idx="0">
                  <c:v>100</c:v>
                </c:pt>
                <c:pt idx="1">
                  <c:v>101</c:v>
                </c:pt>
                <c:pt idx="2">
                  <c:v>102</c:v>
                </c:pt>
                <c:pt idx="3">
                  <c:v>103</c:v>
                </c:pt>
                <c:pt idx="4">
                  <c:v>104</c:v>
                </c:pt>
                <c:pt idx="5">
                  <c:v>105</c:v>
                </c:pt>
                <c:pt idx="6">
                  <c:v>106</c:v>
                </c:pt>
                <c:pt idx="7">
                  <c:v>107</c:v>
                </c:pt>
                <c:pt idx="8">
                  <c:v>108</c:v>
                </c:pt>
                <c:pt idx="9">
                  <c:v>109</c:v>
                </c:pt>
              </c:numCache>
            </c:numRef>
          </c:cat>
          <c:val>
            <c:numRef>
              <c:f>工作表1!$D$2:$D$11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2-2869-4628-8335-E3F6004AA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74352"/>
        <c:axId val="17288080"/>
      </c:barChart>
      <c:catAx>
        <c:axId val="17274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sz="1600" b="1" dirty="0" smtClean="0">
                    <a:solidFill>
                      <a:schemeClr val="tx1"/>
                    </a:solidFill>
                  </a:rPr>
                  <a:t>年份</a:t>
                </a:r>
                <a:endParaRPr lang="zh-TW" altLang="en-US" sz="16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49933909303003787"/>
              <c:y val="0.922898376009345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7288080"/>
        <c:crosses val="autoZero"/>
        <c:auto val="1"/>
        <c:lblAlgn val="ctr"/>
        <c:lblOffset val="100"/>
        <c:noMultiLvlLbl val="0"/>
      </c:catAx>
      <c:valAx>
        <c:axId val="172880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sz="1600" b="1" dirty="0" smtClean="0">
                    <a:solidFill>
                      <a:schemeClr val="tx1"/>
                    </a:solidFill>
                  </a:rPr>
                  <a:t>死亡人數</a:t>
                </a:r>
                <a:endParaRPr lang="zh-TW" altLang="en-US" sz="16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334410286683641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7274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sz="2400" b="1" dirty="0">
                <a:solidFill>
                  <a:schemeClr val="accent5">
                    <a:lumMod val="50000"/>
                  </a:schemeClr>
                </a:solidFill>
              </a:rPr>
              <a:t>民國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100-109</a:t>
            </a:r>
            <a:r>
              <a:rPr lang="zh-TW" sz="2400" b="1" dirty="0">
                <a:solidFill>
                  <a:schemeClr val="accent5">
                    <a:lumMod val="50000"/>
                  </a:schemeClr>
                </a:solidFill>
              </a:rPr>
              <a:t>年交通事故受傷人數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0.1365077939368744"/>
          <c:y val="0.11986849381852133"/>
          <c:w val="0.84699717504506666"/>
          <c:h val="0.71366541663522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年份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工作表1!$A$2:$A$11</c:f>
              <c:numCache>
                <c:formatCode>General</c:formatCode>
                <c:ptCount val="10"/>
                <c:pt idx="0">
                  <c:v>100</c:v>
                </c:pt>
                <c:pt idx="1">
                  <c:v>101</c:v>
                </c:pt>
                <c:pt idx="2">
                  <c:v>102</c:v>
                </c:pt>
                <c:pt idx="3">
                  <c:v>103</c:v>
                </c:pt>
                <c:pt idx="4">
                  <c:v>104</c:v>
                </c:pt>
                <c:pt idx="5">
                  <c:v>105</c:v>
                </c:pt>
                <c:pt idx="6">
                  <c:v>105</c:v>
                </c:pt>
                <c:pt idx="7">
                  <c:v>107</c:v>
                </c:pt>
                <c:pt idx="8">
                  <c:v>108</c:v>
                </c:pt>
                <c:pt idx="9">
                  <c:v>109</c:v>
                </c:pt>
              </c:numCache>
            </c:numRef>
          </c:cat>
          <c:val>
            <c:numRef>
              <c:f>工作表1!$B$2:$B$11</c:f>
              <c:numCache>
                <c:formatCode>#,##0</c:formatCode>
                <c:ptCount val="10"/>
                <c:pt idx="0">
                  <c:v>314004</c:v>
                </c:pt>
                <c:pt idx="1">
                  <c:v>332942</c:v>
                </c:pt>
                <c:pt idx="2">
                  <c:v>372443</c:v>
                </c:pt>
                <c:pt idx="3">
                  <c:v>412010</c:v>
                </c:pt>
                <c:pt idx="4">
                  <c:v>408860</c:v>
                </c:pt>
                <c:pt idx="5">
                  <c:v>402699</c:v>
                </c:pt>
                <c:pt idx="6">
                  <c:v>393047</c:v>
                </c:pt>
                <c:pt idx="7">
                  <c:v>426799</c:v>
                </c:pt>
                <c:pt idx="8">
                  <c:v>455400</c:v>
                </c:pt>
                <c:pt idx="9">
                  <c:v>485149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A1-4654-8AE7-0B5AD4C23146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欄1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工作表1!$A$2:$A$11</c:f>
              <c:numCache>
                <c:formatCode>General</c:formatCode>
                <c:ptCount val="10"/>
                <c:pt idx="0">
                  <c:v>100</c:v>
                </c:pt>
                <c:pt idx="1">
                  <c:v>101</c:v>
                </c:pt>
                <c:pt idx="2">
                  <c:v>102</c:v>
                </c:pt>
                <c:pt idx="3">
                  <c:v>103</c:v>
                </c:pt>
                <c:pt idx="4">
                  <c:v>104</c:v>
                </c:pt>
                <c:pt idx="5">
                  <c:v>105</c:v>
                </c:pt>
                <c:pt idx="6">
                  <c:v>105</c:v>
                </c:pt>
                <c:pt idx="7">
                  <c:v>107</c:v>
                </c:pt>
                <c:pt idx="8">
                  <c:v>108</c:v>
                </c:pt>
                <c:pt idx="9">
                  <c:v>109</c:v>
                </c:pt>
              </c:numCache>
            </c:numRef>
          </c:cat>
          <c:val>
            <c:numRef>
              <c:f>工作表1!$C$2:$C$11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1-4EA1-4654-8AE7-0B5AD4C23146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欄2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工作表1!$A$2:$A$11</c:f>
              <c:numCache>
                <c:formatCode>General</c:formatCode>
                <c:ptCount val="10"/>
                <c:pt idx="0">
                  <c:v>100</c:v>
                </c:pt>
                <c:pt idx="1">
                  <c:v>101</c:v>
                </c:pt>
                <c:pt idx="2">
                  <c:v>102</c:v>
                </c:pt>
                <c:pt idx="3">
                  <c:v>103</c:v>
                </c:pt>
                <c:pt idx="4">
                  <c:v>104</c:v>
                </c:pt>
                <c:pt idx="5">
                  <c:v>105</c:v>
                </c:pt>
                <c:pt idx="6">
                  <c:v>105</c:v>
                </c:pt>
                <c:pt idx="7">
                  <c:v>107</c:v>
                </c:pt>
                <c:pt idx="8">
                  <c:v>108</c:v>
                </c:pt>
                <c:pt idx="9">
                  <c:v>109</c:v>
                </c:pt>
              </c:numCache>
            </c:numRef>
          </c:cat>
          <c:val>
            <c:numRef>
              <c:f>工作表1!$D$2:$D$11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2-4EA1-4654-8AE7-0B5AD4C231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2218352"/>
        <c:axId val="2052210032"/>
      </c:barChart>
      <c:catAx>
        <c:axId val="2052218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sz="1600" b="1" dirty="0" smtClean="0">
                    <a:solidFill>
                      <a:schemeClr val="tx1"/>
                    </a:solidFill>
                  </a:rPr>
                  <a:t>年份</a:t>
                </a:r>
                <a:endParaRPr lang="zh-TW" altLang="en-US" sz="16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597210009134916"/>
              <c:y val="0.923528711892765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52210032"/>
        <c:crosses val="autoZero"/>
        <c:auto val="1"/>
        <c:lblAlgn val="ctr"/>
        <c:lblOffset val="100"/>
        <c:noMultiLvlLbl val="0"/>
      </c:catAx>
      <c:valAx>
        <c:axId val="205221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sz="1600" b="1" dirty="0" smtClean="0">
                    <a:solidFill>
                      <a:schemeClr val="tx1"/>
                    </a:solidFill>
                  </a:rPr>
                  <a:t>受傷人數</a:t>
                </a:r>
                <a:endParaRPr lang="zh-TW" altLang="en-US" sz="16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9.2181737871419311E-3"/>
              <c:y val="0.373956867697037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1E03BD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52218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2800" b="1" dirty="0">
                <a:solidFill>
                  <a:srgbClr val="C00000"/>
                </a:solidFill>
              </a:rPr>
              <a:t>死亡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死亡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C3-478C-9504-72DBE4A9AB1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5C3-478C-9504-72DBE4A9AB1E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5C3-478C-9504-72DBE4A9AB1E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5C3-478C-9504-72DBE4A9AB1E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5C3-478C-9504-72DBE4A9AB1E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5C3-478C-9504-72DBE4A9AB1E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5C3-478C-9504-72DBE4A9AB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工作表1!$A$2:$A$8</c:f>
              <c:strCache>
                <c:ptCount val="7"/>
                <c:pt idx="0">
                  <c:v>大客貨車</c:v>
                </c:pt>
                <c:pt idx="1">
                  <c:v>小客車</c:v>
                </c:pt>
                <c:pt idx="2">
                  <c:v>機車</c:v>
                </c:pt>
                <c:pt idx="3">
                  <c:v>自行車</c:v>
                </c:pt>
                <c:pt idx="4">
                  <c:v>行人</c:v>
                </c:pt>
                <c:pt idx="5">
                  <c:v>乘客</c:v>
                </c:pt>
                <c:pt idx="6">
                  <c:v>其他</c:v>
                </c:pt>
              </c:strCache>
            </c:strRef>
          </c:cat>
          <c:val>
            <c:numRef>
              <c:f>工作表1!$B$2:$B$8</c:f>
              <c:numCache>
                <c:formatCode>General</c:formatCode>
                <c:ptCount val="7"/>
                <c:pt idx="0">
                  <c:v>155</c:v>
                </c:pt>
                <c:pt idx="1">
                  <c:v>1227</c:v>
                </c:pt>
                <c:pt idx="2">
                  <c:v>6477</c:v>
                </c:pt>
                <c:pt idx="3">
                  <c:v>718</c:v>
                </c:pt>
                <c:pt idx="4">
                  <c:v>1458</c:v>
                </c:pt>
                <c:pt idx="5">
                  <c:v>1017</c:v>
                </c:pt>
                <c:pt idx="6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5C3-478C-9504-72DBE4A9AB1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6051849650869117E-2"/>
          <c:y val="0.78951715556646218"/>
          <c:w val="0.84984132900714782"/>
          <c:h val="0.194795449337845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2800" dirty="0">
                <a:solidFill>
                  <a:srgbClr val="1E03BD"/>
                </a:solidFill>
              </a:rPr>
              <a:t>受傷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受傷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01-4E2C-80DC-60D8CDE62657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01-4E2C-80DC-60D8CDE6265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801-4E2C-80DC-60D8CDE62657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801-4E2C-80DC-60D8CDE62657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801-4E2C-80DC-60D8CDE62657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801-4E2C-80DC-60D8CDE62657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801-4E2C-80DC-60D8CDE626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工作表1!$A$2:$A$8</c:f>
              <c:strCache>
                <c:ptCount val="7"/>
                <c:pt idx="0">
                  <c:v>大客貨車</c:v>
                </c:pt>
                <c:pt idx="1">
                  <c:v>小客車</c:v>
                </c:pt>
                <c:pt idx="2">
                  <c:v>機車</c:v>
                </c:pt>
                <c:pt idx="3">
                  <c:v>自行車</c:v>
                </c:pt>
                <c:pt idx="4">
                  <c:v>行人</c:v>
                </c:pt>
                <c:pt idx="5">
                  <c:v>乘客</c:v>
                </c:pt>
                <c:pt idx="6">
                  <c:v>其他</c:v>
                </c:pt>
              </c:strCache>
            </c:strRef>
          </c:cat>
          <c:val>
            <c:numRef>
              <c:f>工作表1!$B$2:$B$8</c:f>
              <c:numCache>
                <c:formatCode>General</c:formatCode>
                <c:ptCount val="7"/>
                <c:pt idx="0">
                  <c:v>3892</c:v>
                </c:pt>
                <c:pt idx="1">
                  <c:v>100391</c:v>
                </c:pt>
                <c:pt idx="2">
                  <c:v>1713252</c:v>
                </c:pt>
                <c:pt idx="3">
                  <c:v>85591</c:v>
                </c:pt>
                <c:pt idx="4">
                  <c:v>92670</c:v>
                </c:pt>
                <c:pt idx="5">
                  <c:v>247695</c:v>
                </c:pt>
                <c:pt idx="6">
                  <c:v>3672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B7-4710-B5AB-25DD1548275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9861897786146236E-2"/>
          <c:y val="0.79557801495935454"/>
          <c:w val="0.88246164200224719"/>
          <c:h val="0.189186308925526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643" y="0"/>
            <a:ext cx="2945448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575D737-95C7-40BA-8521-EE1A82BB61DB}" type="datetimeFigureOut">
              <a:rPr lang="zh-TW" altLang="en-US"/>
              <a:pPr>
                <a:defRPr/>
              </a:pPr>
              <a:t>2021/5/5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308"/>
            <a:ext cx="2945448" cy="496331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643" y="9430308"/>
            <a:ext cx="2945448" cy="496331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7D0DDFC-C641-4411-AD9B-958DA9924B4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8471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643" y="0"/>
            <a:ext cx="2945448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11EB390E-60C1-4446-954D-ECA55189A037}" type="datetimeFigureOut">
              <a:rPr lang="zh-TW" altLang="en-US"/>
              <a:pPr>
                <a:defRPr/>
              </a:pPr>
              <a:t>2021/5/5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085" y="4715946"/>
            <a:ext cx="5437506" cy="4466988"/>
          </a:xfrm>
          <a:prstGeom prst="rect">
            <a:avLst/>
          </a:prstGeom>
        </p:spPr>
        <p:txBody>
          <a:bodyPr vert="horz" lIns="91321" tIns="45661" rIns="91321" bIns="45661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308"/>
            <a:ext cx="2945448" cy="496331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643" y="9430308"/>
            <a:ext cx="2945448" cy="496331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D2ADA94-5553-45B7-90DB-1868A4710EF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4969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638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732DE7-8742-49E6-A4F1-385436260AF8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2321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ADA94-5553-45B7-90DB-1868A4710EF5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221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ADA94-5553-45B7-90DB-1868A4710EF5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6283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ADA94-5553-45B7-90DB-1868A4710EF5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7979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ADA94-5553-45B7-90DB-1868A4710EF5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092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ADA94-5553-45B7-90DB-1868A4710EF5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2725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ADA94-5553-45B7-90DB-1868A4710EF5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0477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ADA94-5553-45B7-90DB-1868A4710EF5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6917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69484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4545D-ED4C-49A9-850F-91EB88F3839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F80BD-35C6-4D5D-B6BA-666CD3B2827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001FD-F1D6-4098-917F-C3CD69D9D7F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8313" y="1340768"/>
            <a:ext cx="8229600" cy="4824536"/>
          </a:xfrm>
        </p:spPr>
        <p:txBody>
          <a:bodyPr/>
          <a:lstStyle>
            <a:lvl1pPr>
              <a:defRPr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8509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華康中黑體" pitchFamily="49" charset="-120"/>
                <a:ea typeface="華康中黑體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8CB8F-62F2-485D-9840-339395F33AB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924944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3568" y="141277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41DC2-EBFF-4D2B-8D40-2435785F17E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657C5-2652-4890-91A1-EF8C6E015A0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358A0-154C-4D96-BCFB-B18E857788E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A6A16-16F4-4AAA-8F82-BEFF73BFA25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425E9-A79D-44AD-AC13-BD3A2916919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BC95C-5B4C-4768-984A-184A8887442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流程圖: 文件 12"/>
          <p:cNvSpPr/>
          <p:nvPr/>
        </p:nvSpPr>
        <p:spPr>
          <a:xfrm rot="10800000">
            <a:off x="0" y="6165850"/>
            <a:ext cx="9144000" cy="701675"/>
          </a:xfrm>
          <a:prstGeom prst="flowChartDocumen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268413"/>
            <a:ext cx="822960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chemeClr val="bg1"/>
                </a:solidFill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fld id="{5F4D3BC0-6AB9-47E9-9E22-ED9E520087C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1029" name="Picture 11" descr="C:\Users\crabwei\Desktop\NCTU_LOGO\NCTU-LOGO_10.gif"/>
          <p:cNvPicPr>
            <a:picLocks noChangeAspect="1" noChangeArrowheads="1"/>
          </p:cNvPicPr>
          <p:nvPr/>
        </p:nvPicPr>
        <p:blipFill>
          <a:blip r:embed="rId1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11188" y="6383338"/>
            <a:ext cx="1439862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9142413" cy="112553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31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68313" y="222250"/>
            <a:ext cx="822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華康中黑體" pitchFamily="49" charset="-120"/>
          <a:ea typeface="華康中黑體" pitchFamily="49" charset="-120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華康中黑體"/>
          <a:ea typeface="華康中黑體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華康中黑體"/>
          <a:ea typeface="華康中黑體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華康中黑體"/>
          <a:ea typeface="華康中黑體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華康中黑體"/>
          <a:ea typeface="華康中黑體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華康中黑體"/>
          <a:ea typeface="華康中黑體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華康中黑體"/>
          <a:ea typeface="華康中黑體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華康中黑體"/>
          <a:ea typeface="華康中黑體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華康中黑體"/>
          <a:ea typeface="華康中黑體"/>
          <a:cs typeface="Arial" charset="0"/>
        </a:defRPr>
      </a:lvl9pPr>
    </p:titleStyle>
    <p:bodyStyle>
      <a:lvl1pPr marL="444500" indent="-444500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rgbClr val="10253F"/>
          </a:solidFill>
          <a:latin typeface="華康中黑體" pitchFamily="49" charset="-120"/>
          <a:ea typeface="華康中黑體" pitchFamily="49" charset="-120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 3" pitchFamily="18" charset="2"/>
        <a:buChar char="}"/>
        <a:defRPr sz="2400" kern="1200">
          <a:solidFill>
            <a:srgbClr val="10253F"/>
          </a:solidFill>
          <a:latin typeface="華康中黑體" pitchFamily="49" charset="-120"/>
          <a:ea typeface="華康中黑體" pitchFamily="49" charset="-120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10253F"/>
          </a:solidFill>
          <a:latin typeface="華康中黑體" pitchFamily="49" charset="-120"/>
          <a:ea typeface="華康中黑體" pitchFamily="49" charset="-120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華康中黑體" pitchFamily="49" charset="-120"/>
          <a:ea typeface="華康中黑體" pitchFamily="49" charset="-120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華康中黑體" pitchFamily="49" charset="-120"/>
          <a:ea typeface="華康中黑體" pitchFamily="49" charset="-12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1905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5362" name="Picture 11" descr="C:\Users\crabwei\Desktop\NCTU_LOGO\NCTU-LOGO_10.gif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11188" y="6021388"/>
            <a:ext cx="2425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副標題 2"/>
          <p:cNvSpPr>
            <a:spLocks noGrp="1"/>
          </p:cNvSpPr>
          <p:nvPr>
            <p:ph type="subTitle" idx="1"/>
          </p:nvPr>
        </p:nvSpPr>
        <p:spPr>
          <a:xfrm>
            <a:off x="1116013" y="3429000"/>
            <a:ext cx="7056437" cy="1728788"/>
          </a:xfrm>
        </p:spPr>
        <p:txBody>
          <a:bodyPr/>
          <a:lstStyle/>
          <a:p>
            <a:endParaRPr lang="en-US" altLang="zh-TW" sz="2000" b="1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簡報人：邱裕鈞  博士</a:t>
            </a:r>
            <a:br>
              <a:rPr lang="zh-TW" altLang="en-US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國立交通大學運輸研究中心</a:t>
            </a:r>
          </a:p>
        </p:txBody>
      </p:sp>
      <p:sp>
        <p:nvSpPr>
          <p:cNvPr id="12" name="手繪多邊形 11"/>
          <p:cNvSpPr/>
          <p:nvPr/>
        </p:nvSpPr>
        <p:spPr>
          <a:xfrm>
            <a:off x="12700" y="2536825"/>
            <a:ext cx="9150350" cy="2673350"/>
          </a:xfrm>
          <a:custGeom>
            <a:avLst/>
            <a:gdLst>
              <a:gd name="connsiteX0" fmla="*/ 0 w 9150350"/>
              <a:gd name="connsiteY0" fmla="*/ 2667000 h 2673350"/>
              <a:gd name="connsiteX1" fmla="*/ 5803900 w 9150350"/>
              <a:gd name="connsiteY1" fmla="*/ 2673350 h 2673350"/>
              <a:gd name="connsiteX2" fmla="*/ 6451600 w 9150350"/>
              <a:gd name="connsiteY2" fmla="*/ 2241550 h 2673350"/>
              <a:gd name="connsiteX3" fmla="*/ 9150350 w 9150350"/>
              <a:gd name="connsiteY3" fmla="*/ 2241550 h 2673350"/>
              <a:gd name="connsiteX4" fmla="*/ 9150350 w 9150350"/>
              <a:gd name="connsiteY4" fmla="*/ 0 h 2673350"/>
              <a:gd name="connsiteX5" fmla="*/ 3282950 w 9150350"/>
              <a:gd name="connsiteY5" fmla="*/ 0 h 2673350"/>
              <a:gd name="connsiteX6" fmla="*/ 2622550 w 9150350"/>
              <a:gd name="connsiteY6" fmla="*/ 508000 h 2673350"/>
              <a:gd name="connsiteX7" fmla="*/ 0 w 9150350"/>
              <a:gd name="connsiteY7" fmla="*/ 514350 h 2673350"/>
              <a:gd name="connsiteX8" fmla="*/ 0 w 9150350"/>
              <a:gd name="connsiteY8" fmla="*/ 2667000 h 2673350"/>
              <a:gd name="connsiteX0" fmla="*/ 0 w 9150350"/>
              <a:gd name="connsiteY0" fmla="*/ 2667000 h 2673350"/>
              <a:gd name="connsiteX1" fmla="*/ 5803900 w 9150350"/>
              <a:gd name="connsiteY1" fmla="*/ 2673350 h 2673350"/>
              <a:gd name="connsiteX2" fmla="*/ 6451600 w 9150350"/>
              <a:gd name="connsiteY2" fmla="*/ 2241550 h 2673350"/>
              <a:gd name="connsiteX3" fmla="*/ 9150350 w 9150350"/>
              <a:gd name="connsiteY3" fmla="*/ 2241550 h 2673350"/>
              <a:gd name="connsiteX4" fmla="*/ 9150350 w 9150350"/>
              <a:gd name="connsiteY4" fmla="*/ 0 h 2673350"/>
              <a:gd name="connsiteX5" fmla="*/ 3282950 w 9150350"/>
              <a:gd name="connsiteY5" fmla="*/ 0 h 2673350"/>
              <a:gd name="connsiteX6" fmla="*/ 2622550 w 9150350"/>
              <a:gd name="connsiteY6" fmla="*/ 508000 h 2673350"/>
              <a:gd name="connsiteX7" fmla="*/ 0 w 9150350"/>
              <a:gd name="connsiteY7" fmla="*/ 514350 h 2673350"/>
              <a:gd name="connsiteX8" fmla="*/ 0 w 9150350"/>
              <a:gd name="connsiteY8" fmla="*/ 2667000 h 2673350"/>
              <a:gd name="connsiteX0" fmla="*/ 0 w 9150350"/>
              <a:gd name="connsiteY0" fmla="*/ 2667000 h 2673350"/>
              <a:gd name="connsiteX1" fmla="*/ 5803900 w 9150350"/>
              <a:gd name="connsiteY1" fmla="*/ 2673350 h 2673350"/>
              <a:gd name="connsiteX2" fmla="*/ 6451600 w 9150350"/>
              <a:gd name="connsiteY2" fmla="*/ 2241550 h 2673350"/>
              <a:gd name="connsiteX3" fmla="*/ 9150350 w 9150350"/>
              <a:gd name="connsiteY3" fmla="*/ 2241550 h 2673350"/>
              <a:gd name="connsiteX4" fmla="*/ 9150350 w 9150350"/>
              <a:gd name="connsiteY4" fmla="*/ 0 h 2673350"/>
              <a:gd name="connsiteX5" fmla="*/ 3282950 w 9150350"/>
              <a:gd name="connsiteY5" fmla="*/ 0 h 2673350"/>
              <a:gd name="connsiteX6" fmla="*/ 2622550 w 9150350"/>
              <a:gd name="connsiteY6" fmla="*/ 508000 h 2673350"/>
              <a:gd name="connsiteX7" fmla="*/ 0 w 9150350"/>
              <a:gd name="connsiteY7" fmla="*/ 514350 h 2673350"/>
              <a:gd name="connsiteX8" fmla="*/ 0 w 9150350"/>
              <a:gd name="connsiteY8" fmla="*/ 2667000 h 2673350"/>
              <a:gd name="connsiteX0" fmla="*/ 0 w 9150350"/>
              <a:gd name="connsiteY0" fmla="*/ 2667000 h 2674475"/>
              <a:gd name="connsiteX1" fmla="*/ 5803900 w 9150350"/>
              <a:gd name="connsiteY1" fmla="*/ 2673350 h 2674475"/>
              <a:gd name="connsiteX2" fmla="*/ 6451600 w 9150350"/>
              <a:gd name="connsiteY2" fmla="*/ 2241550 h 2674475"/>
              <a:gd name="connsiteX3" fmla="*/ 9150350 w 9150350"/>
              <a:gd name="connsiteY3" fmla="*/ 2241550 h 2674475"/>
              <a:gd name="connsiteX4" fmla="*/ 9150350 w 9150350"/>
              <a:gd name="connsiteY4" fmla="*/ 0 h 2674475"/>
              <a:gd name="connsiteX5" fmla="*/ 3282950 w 9150350"/>
              <a:gd name="connsiteY5" fmla="*/ 0 h 2674475"/>
              <a:gd name="connsiteX6" fmla="*/ 2622550 w 9150350"/>
              <a:gd name="connsiteY6" fmla="*/ 508000 h 2674475"/>
              <a:gd name="connsiteX7" fmla="*/ 0 w 9150350"/>
              <a:gd name="connsiteY7" fmla="*/ 514350 h 2674475"/>
              <a:gd name="connsiteX8" fmla="*/ 0 w 9150350"/>
              <a:gd name="connsiteY8" fmla="*/ 2667000 h 2674475"/>
              <a:gd name="connsiteX0" fmla="*/ 0 w 9150350"/>
              <a:gd name="connsiteY0" fmla="*/ 2667000 h 2674475"/>
              <a:gd name="connsiteX1" fmla="*/ 5803900 w 9150350"/>
              <a:gd name="connsiteY1" fmla="*/ 2673350 h 2674475"/>
              <a:gd name="connsiteX2" fmla="*/ 6451600 w 9150350"/>
              <a:gd name="connsiteY2" fmla="*/ 2241550 h 2674475"/>
              <a:gd name="connsiteX3" fmla="*/ 9150350 w 9150350"/>
              <a:gd name="connsiteY3" fmla="*/ 2241550 h 2674475"/>
              <a:gd name="connsiteX4" fmla="*/ 9150350 w 9150350"/>
              <a:gd name="connsiteY4" fmla="*/ 0 h 2674475"/>
              <a:gd name="connsiteX5" fmla="*/ 3282950 w 9150350"/>
              <a:gd name="connsiteY5" fmla="*/ 0 h 2674475"/>
              <a:gd name="connsiteX6" fmla="*/ 2622550 w 9150350"/>
              <a:gd name="connsiteY6" fmla="*/ 508000 h 2674475"/>
              <a:gd name="connsiteX7" fmla="*/ 0 w 9150350"/>
              <a:gd name="connsiteY7" fmla="*/ 514350 h 2674475"/>
              <a:gd name="connsiteX8" fmla="*/ 0 w 9150350"/>
              <a:gd name="connsiteY8" fmla="*/ 2667000 h 2674475"/>
              <a:gd name="connsiteX0" fmla="*/ 0 w 9150350"/>
              <a:gd name="connsiteY0" fmla="*/ 2667000 h 2674475"/>
              <a:gd name="connsiteX1" fmla="*/ 5803900 w 9150350"/>
              <a:gd name="connsiteY1" fmla="*/ 2673350 h 2674475"/>
              <a:gd name="connsiteX2" fmla="*/ 6451600 w 9150350"/>
              <a:gd name="connsiteY2" fmla="*/ 2241550 h 2674475"/>
              <a:gd name="connsiteX3" fmla="*/ 9150350 w 9150350"/>
              <a:gd name="connsiteY3" fmla="*/ 2241550 h 2674475"/>
              <a:gd name="connsiteX4" fmla="*/ 9150350 w 9150350"/>
              <a:gd name="connsiteY4" fmla="*/ 0 h 2674475"/>
              <a:gd name="connsiteX5" fmla="*/ 3714750 w 9150350"/>
              <a:gd name="connsiteY5" fmla="*/ 7938 h 2674475"/>
              <a:gd name="connsiteX6" fmla="*/ 2622550 w 9150350"/>
              <a:gd name="connsiteY6" fmla="*/ 508000 h 2674475"/>
              <a:gd name="connsiteX7" fmla="*/ 0 w 9150350"/>
              <a:gd name="connsiteY7" fmla="*/ 514350 h 2674475"/>
              <a:gd name="connsiteX8" fmla="*/ 0 w 9150350"/>
              <a:gd name="connsiteY8" fmla="*/ 2667000 h 2674475"/>
              <a:gd name="connsiteX0" fmla="*/ 0 w 9150350"/>
              <a:gd name="connsiteY0" fmla="*/ 2667000 h 2674475"/>
              <a:gd name="connsiteX1" fmla="*/ 5803900 w 9150350"/>
              <a:gd name="connsiteY1" fmla="*/ 2673350 h 2674475"/>
              <a:gd name="connsiteX2" fmla="*/ 7026275 w 9150350"/>
              <a:gd name="connsiteY2" fmla="*/ 2239963 h 2674475"/>
              <a:gd name="connsiteX3" fmla="*/ 9150350 w 9150350"/>
              <a:gd name="connsiteY3" fmla="*/ 2241550 h 2674475"/>
              <a:gd name="connsiteX4" fmla="*/ 9150350 w 9150350"/>
              <a:gd name="connsiteY4" fmla="*/ 0 h 2674475"/>
              <a:gd name="connsiteX5" fmla="*/ 3714750 w 9150350"/>
              <a:gd name="connsiteY5" fmla="*/ 7938 h 2674475"/>
              <a:gd name="connsiteX6" fmla="*/ 2622550 w 9150350"/>
              <a:gd name="connsiteY6" fmla="*/ 508000 h 2674475"/>
              <a:gd name="connsiteX7" fmla="*/ 0 w 9150350"/>
              <a:gd name="connsiteY7" fmla="*/ 514350 h 2674475"/>
              <a:gd name="connsiteX8" fmla="*/ 0 w 9150350"/>
              <a:gd name="connsiteY8" fmla="*/ 2667000 h 2674475"/>
              <a:gd name="connsiteX0" fmla="*/ 0 w 9150350"/>
              <a:gd name="connsiteY0" fmla="*/ 2667000 h 2673350"/>
              <a:gd name="connsiteX1" fmla="*/ 5803900 w 9150350"/>
              <a:gd name="connsiteY1" fmla="*/ 2673350 h 2673350"/>
              <a:gd name="connsiteX2" fmla="*/ 7026275 w 9150350"/>
              <a:gd name="connsiteY2" fmla="*/ 2239963 h 2673350"/>
              <a:gd name="connsiteX3" fmla="*/ 9150350 w 9150350"/>
              <a:gd name="connsiteY3" fmla="*/ 2241550 h 2673350"/>
              <a:gd name="connsiteX4" fmla="*/ 9150350 w 9150350"/>
              <a:gd name="connsiteY4" fmla="*/ 0 h 2673350"/>
              <a:gd name="connsiteX5" fmla="*/ 3714750 w 9150350"/>
              <a:gd name="connsiteY5" fmla="*/ 7938 h 2673350"/>
              <a:gd name="connsiteX6" fmla="*/ 2622550 w 9150350"/>
              <a:gd name="connsiteY6" fmla="*/ 508000 h 2673350"/>
              <a:gd name="connsiteX7" fmla="*/ 0 w 9150350"/>
              <a:gd name="connsiteY7" fmla="*/ 514350 h 2673350"/>
              <a:gd name="connsiteX8" fmla="*/ 0 w 9150350"/>
              <a:gd name="connsiteY8" fmla="*/ 2667000 h 2673350"/>
              <a:gd name="connsiteX0" fmla="*/ 0 w 9150350"/>
              <a:gd name="connsiteY0" fmla="*/ 2667000 h 2673350"/>
              <a:gd name="connsiteX1" fmla="*/ 5803900 w 9150350"/>
              <a:gd name="connsiteY1" fmla="*/ 2673350 h 2673350"/>
              <a:gd name="connsiteX2" fmla="*/ 7026275 w 9150350"/>
              <a:gd name="connsiteY2" fmla="*/ 2239963 h 2673350"/>
              <a:gd name="connsiteX3" fmla="*/ 9150350 w 9150350"/>
              <a:gd name="connsiteY3" fmla="*/ 2241550 h 2673350"/>
              <a:gd name="connsiteX4" fmla="*/ 9150350 w 9150350"/>
              <a:gd name="connsiteY4" fmla="*/ 0 h 2673350"/>
              <a:gd name="connsiteX5" fmla="*/ 3714750 w 9150350"/>
              <a:gd name="connsiteY5" fmla="*/ 7938 h 2673350"/>
              <a:gd name="connsiteX6" fmla="*/ 2622550 w 9150350"/>
              <a:gd name="connsiteY6" fmla="*/ 508000 h 2673350"/>
              <a:gd name="connsiteX7" fmla="*/ 0 w 9150350"/>
              <a:gd name="connsiteY7" fmla="*/ 514350 h 2673350"/>
              <a:gd name="connsiteX8" fmla="*/ 0 w 9150350"/>
              <a:gd name="connsiteY8" fmla="*/ 2667000 h 2673350"/>
              <a:gd name="connsiteX0" fmla="*/ 0 w 9150350"/>
              <a:gd name="connsiteY0" fmla="*/ 2667000 h 2673350"/>
              <a:gd name="connsiteX1" fmla="*/ 5803900 w 9150350"/>
              <a:gd name="connsiteY1" fmla="*/ 2673350 h 2673350"/>
              <a:gd name="connsiteX2" fmla="*/ 7026275 w 9150350"/>
              <a:gd name="connsiteY2" fmla="*/ 2239963 h 2673350"/>
              <a:gd name="connsiteX3" fmla="*/ 9150350 w 9150350"/>
              <a:gd name="connsiteY3" fmla="*/ 2241550 h 2673350"/>
              <a:gd name="connsiteX4" fmla="*/ 9150350 w 9150350"/>
              <a:gd name="connsiteY4" fmla="*/ 0 h 2673350"/>
              <a:gd name="connsiteX5" fmla="*/ 3714750 w 9150350"/>
              <a:gd name="connsiteY5" fmla="*/ 7938 h 2673350"/>
              <a:gd name="connsiteX6" fmla="*/ 2622550 w 9150350"/>
              <a:gd name="connsiteY6" fmla="*/ 508000 h 2673350"/>
              <a:gd name="connsiteX7" fmla="*/ 0 w 9150350"/>
              <a:gd name="connsiteY7" fmla="*/ 514350 h 2673350"/>
              <a:gd name="connsiteX8" fmla="*/ 0 w 9150350"/>
              <a:gd name="connsiteY8" fmla="*/ 2667000 h 2673350"/>
              <a:gd name="connsiteX0" fmla="*/ 0 w 9150350"/>
              <a:gd name="connsiteY0" fmla="*/ 2667000 h 2673350"/>
              <a:gd name="connsiteX1" fmla="*/ 5803900 w 9150350"/>
              <a:gd name="connsiteY1" fmla="*/ 2673350 h 2673350"/>
              <a:gd name="connsiteX2" fmla="*/ 7026275 w 9150350"/>
              <a:gd name="connsiteY2" fmla="*/ 2239963 h 2673350"/>
              <a:gd name="connsiteX3" fmla="*/ 9150350 w 9150350"/>
              <a:gd name="connsiteY3" fmla="*/ 2241550 h 2673350"/>
              <a:gd name="connsiteX4" fmla="*/ 9150350 w 9150350"/>
              <a:gd name="connsiteY4" fmla="*/ 0 h 2673350"/>
              <a:gd name="connsiteX5" fmla="*/ 3714750 w 9150350"/>
              <a:gd name="connsiteY5" fmla="*/ 7938 h 2673350"/>
              <a:gd name="connsiteX6" fmla="*/ 2622550 w 9150350"/>
              <a:gd name="connsiteY6" fmla="*/ 508000 h 2673350"/>
              <a:gd name="connsiteX7" fmla="*/ 0 w 9150350"/>
              <a:gd name="connsiteY7" fmla="*/ 514350 h 2673350"/>
              <a:gd name="connsiteX8" fmla="*/ 0 w 9150350"/>
              <a:gd name="connsiteY8" fmla="*/ 2667000 h 2673350"/>
              <a:gd name="connsiteX0" fmla="*/ 0 w 9150350"/>
              <a:gd name="connsiteY0" fmla="*/ 2667000 h 2673350"/>
              <a:gd name="connsiteX1" fmla="*/ 5803900 w 9150350"/>
              <a:gd name="connsiteY1" fmla="*/ 2673350 h 2673350"/>
              <a:gd name="connsiteX2" fmla="*/ 7026275 w 9150350"/>
              <a:gd name="connsiteY2" fmla="*/ 2239963 h 2673350"/>
              <a:gd name="connsiteX3" fmla="*/ 9150350 w 9150350"/>
              <a:gd name="connsiteY3" fmla="*/ 2241550 h 2673350"/>
              <a:gd name="connsiteX4" fmla="*/ 9150350 w 9150350"/>
              <a:gd name="connsiteY4" fmla="*/ 0 h 2673350"/>
              <a:gd name="connsiteX5" fmla="*/ 3714750 w 9150350"/>
              <a:gd name="connsiteY5" fmla="*/ 7938 h 2673350"/>
              <a:gd name="connsiteX6" fmla="*/ 2622550 w 9150350"/>
              <a:gd name="connsiteY6" fmla="*/ 508000 h 2673350"/>
              <a:gd name="connsiteX7" fmla="*/ 0 w 9150350"/>
              <a:gd name="connsiteY7" fmla="*/ 514350 h 2673350"/>
              <a:gd name="connsiteX8" fmla="*/ 0 w 9150350"/>
              <a:gd name="connsiteY8" fmla="*/ 2667000 h 267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0350" h="2673350">
                <a:moveTo>
                  <a:pt x="0" y="2667000"/>
                </a:moveTo>
                <a:lnTo>
                  <a:pt x="5803900" y="2673350"/>
                </a:lnTo>
                <a:cubicBezTo>
                  <a:pt x="6442116" y="2649900"/>
                  <a:pt x="6394883" y="2236915"/>
                  <a:pt x="7026275" y="2239963"/>
                </a:cubicBezTo>
                <a:lnTo>
                  <a:pt x="9150350" y="2241550"/>
                </a:lnTo>
                <a:lnTo>
                  <a:pt x="9150350" y="0"/>
                </a:lnTo>
                <a:lnTo>
                  <a:pt x="3714750" y="7938"/>
                </a:lnTo>
                <a:cubicBezTo>
                  <a:pt x="3201607" y="15527"/>
                  <a:pt x="3160009" y="499061"/>
                  <a:pt x="2622550" y="508000"/>
                </a:cubicBezTo>
                <a:cubicBezTo>
                  <a:pt x="2085091" y="516939"/>
                  <a:pt x="874183" y="512233"/>
                  <a:pt x="0" y="514350"/>
                </a:cubicBezTo>
                <a:cubicBezTo>
                  <a:pt x="2117" y="1231900"/>
                  <a:pt x="4233" y="1949450"/>
                  <a:pt x="0" y="26670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3" name="手繪多邊形 12"/>
          <p:cNvSpPr/>
          <p:nvPr/>
        </p:nvSpPr>
        <p:spPr>
          <a:xfrm>
            <a:off x="-19050" y="2474913"/>
            <a:ext cx="9163050" cy="552450"/>
          </a:xfrm>
          <a:custGeom>
            <a:avLst/>
            <a:gdLst>
              <a:gd name="connsiteX0" fmla="*/ 0 w 9162288"/>
              <a:gd name="connsiteY0" fmla="*/ 548640 h 548640"/>
              <a:gd name="connsiteX1" fmla="*/ 2642616 w 9162288"/>
              <a:gd name="connsiteY1" fmla="*/ 548640 h 548640"/>
              <a:gd name="connsiteX2" fmla="*/ 3721608 w 9162288"/>
              <a:gd name="connsiteY2" fmla="*/ 0 h 548640"/>
              <a:gd name="connsiteX3" fmla="*/ 9162288 w 9162288"/>
              <a:gd name="connsiteY3" fmla="*/ 0 h 548640"/>
              <a:gd name="connsiteX0" fmla="*/ 0 w 9162288"/>
              <a:gd name="connsiteY0" fmla="*/ 548640 h 548640"/>
              <a:gd name="connsiteX1" fmla="*/ 2642616 w 9162288"/>
              <a:gd name="connsiteY1" fmla="*/ 548640 h 548640"/>
              <a:gd name="connsiteX2" fmla="*/ 3721608 w 9162288"/>
              <a:gd name="connsiteY2" fmla="*/ 0 h 548640"/>
              <a:gd name="connsiteX3" fmla="*/ 9162288 w 9162288"/>
              <a:gd name="connsiteY3" fmla="*/ 0 h 548640"/>
              <a:gd name="connsiteX0" fmla="*/ 0 w 9162288"/>
              <a:gd name="connsiteY0" fmla="*/ 552006 h 552006"/>
              <a:gd name="connsiteX1" fmla="*/ 2642616 w 9162288"/>
              <a:gd name="connsiteY1" fmla="*/ 552006 h 552006"/>
              <a:gd name="connsiteX2" fmla="*/ 3721608 w 9162288"/>
              <a:gd name="connsiteY2" fmla="*/ 3366 h 552006"/>
              <a:gd name="connsiteX3" fmla="*/ 9162288 w 9162288"/>
              <a:gd name="connsiteY3" fmla="*/ 3366 h 55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288" h="552006">
                <a:moveTo>
                  <a:pt x="0" y="552006"/>
                </a:moveTo>
                <a:lnTo>
                  <a:pt x="2642616" y="552006"/>
                </a:lnTo>
                <a:cubicBezTo>
                  <a:pt x="3004544" y="542854"/>
                  <a:pt x="3230880" y="0"/>
                  <a:pt x="3721608" y="3366"/>
                </a:cubicBezTo>
                <a:lnTo>
                  <a:pt x="9162288" y="3366"/>
                </a:ln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5" name="手繪多邊形 14"/>
          <p:cNvSpPr/>
          <p:nvPr/>
        </p:nvSpPr>
        <p:spPr>
          <a:xfrm>
            <a:off x="-19050" y="4965700"/>
            <a:ext cx="9163050" cy="447675"/>
          </a:xfrm>
          <a:custGeom>
            <a:avLst/>
            <a:gdLst>
              <a:gd name="connsiteX0" fmla="*/ 0 w 9162288"/>
              <a:gd name="connsiteY0" fmla="*/ 448056 h 448056"/>
              <a:gd name="connsiteX1" fmla="*/ 5806440 w 9162288"/>
              <a:gd name="connsiteY1" fmla="*/ 448056 h 448056"/>
              <a:gd name="connsiteX2" fmla="*/ 7031736 w 9162288"/>
              <a:gd name="connsiteY2" fmla="*/ 0 h 448056"/>
              <a:gd name="connsiteX3" fmla="*/ 9162288 w 9162288"/>
              <a:gd name="connsiteY3" fmla="*/ 0 h 448056"/>
              <a:gd name="connsiteX0" fmla="*/ 0 w 9162288"/>
              <a:gd name="connsiteY0" fmla="*/ 448056 h 448056"/>
              <a:gd name="connsiteX1" fmla="*/ 5806440 w 9162288"/>
              <a:gd name="connsiteY1" fmla="*/ 448056 h 448056"/>
              <a:gd name="connsiteX2" fmla="*/ 7031736 w 9162288"/>
              <a:gd name="connsiteY2" fmla="*/ 0 h 448056"/>
              <a:gd name="connsiteX3" fmla="*/ 9162288 w 9162288"/>
              <a:gd name="connsiteY3" fmla="*/ 0 h 448056"/>
              <a:gd name="connsiteX0" fmla="*/ 0 w 9162288"/>
              <a:gd name="connsiteY0" fmla="*/ 448056 h 448056"/>
              <a:gd name="connsiteX1" fmla="*/ 5806440 w 9162288"/>
              <a:gd name="connsiteY1" fmla="*/ 448056 h 448056"/>
              <a:gd name="connsiteX2" fmla="*/ 7031736 w 9162288"/>
              <a:gd name="connsiteY2" fmla="*/ 0 h 448056"/>
              <a:gd name="connsiteX3" fmla="*/ 9162288 w 9162288"/>
              <a:gd name="connsiteY3" fmla="*/ 0 h 44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288" h="448056">
                <a:moveTo>
                  <a:pt x="0" y="448056"/>
                </a:moveTo>
                <a:lnTo>
                  <a:pt x="5806440" y="448056"/>
                </a:lnTo>
                <a:cubicBezTo>
                  <a:pt x="6478928" y="438721"/>
                  <a:pt x="6509032" y="30504"/>
                  <a:pt x="7031736" y="0"/>
                </a:cubicBezTo>
                <a:lnTo>
                  <a:pt x="9162288" y="0"/>
                </a:ln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5367" name="標題 1"/>
          <p:cNvSpPr>
            <a:spLocks noGrp="1"/>
          </p:cNvSpPr>
          <p:nvPr>
            <p:ph type="ctrTitle"/>
          </p:nvPr>
        </p:nvSpPr>
        <p:spPr>
          <a:xfrm>
            <a:off x="144463" y="332656"/>
            <a:ext cx="8863011" cy="1894005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「五大守則」及「五大運動」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在學校交通安全教育之推動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44463" y="3275615"/>
            <a:ext cx="5752753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zh-TW" alt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主講人：張新立  教授</a:t>
            </a:r>
            <a:endParaRPr kumimoji="0" lang="en-US" altLang="zh-TW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國立交通大學</a:t>
            </a:r>
            <a:r>
              <a:rPr kumimoji="0" lang="zh-TW" alt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運輸與物流管理學系</a:t>
            </a:r>
            <a:endParaRPr kumimoji="0" lang="en-US" altLang="zh-TW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44463" y="4641348"/>
            <a:ext cx="54724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中華民</a:t>
            </a:r>
            <a:r>
              <a:rPr kumimoji="0" lang="zh-TW" alt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 </a:t>
            </a:r>
            <a:r>
              <a:rPr kumimoji="0" lang="en-US" altLang="zh-TW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110</a:t>
            </a:r>
            <a:r>
              <a:rPr kumimoji="0" lang="zh-TW" alt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年 </a:t>
            </a:r>
            <a:r>
              <a:rPr kumimoji="0" lang="en-US" altLang="zh-TW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03</a:t>
            </a:r>
            <a:r>
              <a:rPr kumimoji="0" lang="zh-TW" alt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月 </a:t>
            </a:r>
            <a:r>
              <a:rPr kumimoji="0" lang="en-US" altLang="zh-TW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05 </a:t>
            </a:r>
            <a:r>
              <a:rPr kumimoji="0" lang="zh-TW" alt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endParaRPr kumimoji="0" lang="zh-TW" altLang="en-US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5371" name="Picture 6" descr="http://mag.chinatimes.com/album/37/733/d1-1.jpg"/>
          <p:cNvPicPr>
            <a:picLocks noChangeAspect="1" noChangeArrowheads="1"/>
          </p:cNvPicPr>
          <p:nvPr/>
        </p:nvPicPr>
        <p:blipFill>
          <a:blip r:embed="rId4" cstate="print"/>
          <a:srcRect l="4144" r="3287"/>
          <a:stretch>
            <a:fillRect/>
          </a:stretch>
        </p:blipFill>
        <p:spPr bwMode="auto">
          <a:xfrm>
            <a:off x="5508104" y="2936875"/>
            <a:ext cx="1152127" cy="16192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372" name="Picture 8" descr="http://public.blu.livefilestore.com/y1pSqD7gHeDKslHlEbZYQELCto8m9V-WqPlrpFJJNOK9Qq-xoW8V9cdoIiDhd1mm9P57SkCA2OZCt253Yq0zFQCuQ/DSC00589.JPG?psid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936875"/>
            <a:ext cx="1152128" cy="16192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373" name="Picture 10" descr="http://www.flytiger.com.tw/photoall/all/images/%E4%B8%AD%E6%B8%AF%E7%B3%BB%E7%B5%B1%E4%BA%A4%E6%B5%81%E9%81%93_jpeg.jpg"/>
          <p:cNvPicPr>
            <a:picLocks noChangeAspect="1" noChangeArrowheads="1"/>
          </p:cNvPicPr>
          <p:nvPr/>
        </p:nvPicPr>
        <p:blipFill>
          <a:blip r:embed="rId6" cstate="print"/>
          <a:srcRect l="21835" r="22394"/>
          <a:stretch>
            <a:fillRect/>
          </a:stretch>
        </p:blipFill>
        <p:spPr bwMode="auto">
          <a:xfrm>
            <a:off x="7884368" y="2936875"/>
            <a:ext cx="1123106" cy="16192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040560"/>
          </a:xfrm>
        </p:spPr>
        <p:txBody>
          <a:bodyPr>
            <a:normAutofit fontScale="92500" lnSpcReduction="20000"/>
          </a:bodyPr>
          <a:lstStyle/>
          <a:p>
            <a:pPr indent="-352425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solidFill>
                  <a:srgbClr val="3333FF"/>
                </a:solidFill>
                <a:latin typeface="標楷體" panose="03000509000000000000" pitchFamily="65" charset="-120"/>
              </a:rPr>
              <a:t>一些令人慟徹心扉的交通事故</a:t>
            </a:r>
            <a:endParaRPr lang="en-US" altLang="zh-TW" sz="3200" dirty="0">
              <a:solidFill>
                <a:srgbClr val="3333FF"/>
              </a:solidFill>
              <a:latin typeface="標楷體" panose="03000509000000000000" pitchFamily="65" charset="-120"/>
            </a:endParaRPr>
          </a:p>
          <a:p>
            <a:pPr marL="808038" lvl="1" indent="-366713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898525" algn="l"/>
              </a:tabLst>
            </a:pPr>
            <a:r>
              <a:rPr lang="zh-TW" altLang="en-US" sz="3200" b="1" dirty="0" smtClean="0">
                <a:solidFill>
                  <a:srgbClr val="C00000"/>
                </a:solidFill>
              </a:rPr>
              <a:t>給</a:t>
            </a:r>
            <a:r>
              <a:rPr lang="zh-TW" altLang="en-US" sz="3200" b="1" dirty="0">
                <a:solidFill>
                  <a:srgbClr val="C00000"/>
                </a:solidFill>
              </a:rPr>
              <a:t>天國兒子的簡訊 </a:t>
            </a:r>
            <a:r>
              <a:rPr lang="en-US" altLang="zh-TW" sz="3200" b="1" dirty="0">
                <a:solidFill>
                  <a:srgbClr val="C00000"/>
                </a:solidFill>
              </a:rPr>
              <a:t>---</a:t>
            </a:r>
            <a:r>
              <a:rPr lang="zh-TW" altLang="en-US" sz="3200" b="1" dirty="0">
                <a:solidFill>
                  <a:srgbClr val="C00000"/>
                </a:solidFill>
              </a:rPr>
              <a:t> </a:t>
            </a:r>
            <a:r>
              <a:rPr lang="zh-TW" altLang="en-US" sz="3200" b="1" dirty="0">
                <a:solidFill>
                  <a:schemeClr val="tx2">
                    <a:lumMod val="75000"/>
                  </a:schemeClr>
                </a:solidFill>
              </a:rPr>
              <a:t>思子情深的畢伯伯</a:t>
            </a:r>
            <a:endParaRPr lang="en-US" altLang="zh-TW" sz="3200" b="1" dirty="0">
              <a:solidFill>
                <a:schemeClr val="tx2">
                  <a:lumMod val="75000"/>
                </a:schemeClr>
              </a:solidFill>
            </a:endParaRPr>
          </a:p>
          <a:p>
            <a:pPr marL="808038" lvl="1" indent="-366713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898525" algn="l"/>
              </a:tabLst>
            </a:pPr>
            <a:r>
              <a:rPr lang="zh-TW" altLang="en-US" sz="3200" b="1" dirty="0">
                <a:solidFill>
                  <a:srgbClr val="C00000"/>
                </a:solidFill>
              </a:rPr>
              <a:t>只想留住你的味道 </a:t>
            </a:r>
            <a:r>
              <a:rPr lang="en-US" altLang="zh-TW" sz="3200" b="1" dirty="0">
                <a:solidFill>
                  <a:srgbClr val="C00000"/>
                </a:solidFill>
              </a:rPr>
              <a:t>--- </a:t>
            </a:r>
            <a:r>
              <a:rPr lang="zh-TW" altLang="en-US" sz="3200" b="1" dirty="0" smtClean="0">
                <a:solidFill>
                  <a:schemeClr val="tx2">
                    <a:lumMod val="75000"/>
                  </a:schemeClr>
                </a:solidFill>
              </a:rPr>
              <a:t>事故</a:t>
            </a:r>
            <a:r>
              <a:rPr lang="zh-TW" altLang="en-US" sz="3200" b="1" dirty="0">
                <a:solidFill>
                  <a:schemeClr val="tx2">
                    <a:lumMod val="75000"/>
                  </a:schemeClr>
                </a:solidFill>
              </a:rPr>
              <a:t>罹難幼童的</a:t>
            </a:r>
            <a:r>
              <a:rPr lang="zh-TW" altLang="en-US" sz="3200" b="1" dirty="0" smtClean="0">
                <a:solidFill>
                  <a:schemeClr val="tx2">
                    <a:lumMod val="75000"/>
                  </a:schemeClr>
                </a:solidFill>
              </a:rPr>
              <a:t>媽媽</a:t>
            </a:r>
            <a:r>
              <a:rPr lang="en-US" altLang="zh-TW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zh-TW" altLang="en-US" sz="3200" b="1" dirty="0">
              <a:solidFill>
                <a:schemeClr val="tx2">
                  <a:lumMod val="75000"/>
                </a:schemeClr>
              </a:solidFill>
            </a:endParaRPr>
          </a:p>
          <a:p>
            <a:pPr marL="808038" lvl="1" indent="-366713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898525" algn="l"/>
              </a:tabLst>
            </a:pPr>
            <a:r>
              <a:rPr lang="zh-TW" altLang="en-US" sz="3200" b="1" dirty="0">
                <a:solidFill>
                  <a:srgbClr val="C00000"/>
                </a:solidFill>
              </a:rPr>
              <a:t>我盡量不想你 </a:t>
            </a:r>
            <a:r>
              <a:rPr lang="en-US" altLang="zh-TW" sz="3200" b="1" dirty="0">
                <a:solidFill>
                  <a:srgbClr val="C00000"/>
                </a:solidFill>
              </a:rPr>
              <a:t>--- </a:t>
            </a:r>
            <a:r>
              <a:rPr lang="zh-TW" altLang="en-US" sz="3200" b="1" dirty="0">
                <a:solidFill>
                  <a:schemeClr val="tx2">
                    <a:lumMod val="75000"/>
                  </a:schemeClr>
                </a:solidFill>
              </a:rPr>
              <a:t>伯軒媽媽的心路</a:t>
            </a:r>
            <a:r>
              <a:rPr lang="zh-TW" altLang="en-US" sz="3200" b="1" dirty="0" smtClean="0">
                <a:solidFill>
                  <a:schemeClr val="tx2">
                    <a:lumMod val="75000"/>
                  </a:schemeClr>
                </a:solidFill>
              </a:rPr>
              <a:t>歷程</a:t>
            </a:r>
            <a:endParaRPr lang="en-US" altLang="zh-TW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808038" lvl="1" indent="-366713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898525" algn="l"/>
              </a:tabLst>
            </a:pPr>
            <a:r>
              <a:rPr lang="zh-TW" altLang="en-US" sz="3200" b="1" dirty="0">
                <a:solidFill>
                  <a:srgbClr val="C00000"/>
                </a:solidFill>
              </a:rPr>
              <a:t>誰毀了我一生的希望 </a:t>
            </a:r>
            <a:r>
              <a:rPr lang="en-US" altLang="zh-TW" sz="3200" b="1" dirty="0"/>
              <a:t>--- </a:t>
            </a:r>
            <a:r>
              <a:rPr lang="zh-TW" altLang="en-US" sz="3200" b="1" dirty="0"/>
              <a:t>朱媽媽的</a:t>
            </a:r>
            <a:r>
              <a:rPr lang="zh-TW" altLang="en-US" sz="3200" b="1" dirty="0" smtClean="0"/>
              <a:t>控訴</a:t>
            </a:r>
            <a:endParaRPr lang="en-US" altLang="zh-TW" sz="3200" b="1" dirty="0" smtClean="0"/>
          </a:p>
          <a:p>
            <a:pPr marL="808038" lvl="1" indent="-366713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898525" algn="l"/>
              </a:tabLst>
            </a:pPr>
            <a:r>
              <a:rPr lang="zh-TW" altLang="en-US" sz="3200" b="1" dirty="0">
                <a:solidFill>
                  <a:srgbClr val="C00000"/>
                </a:solidFill>
              </a:rPr>
              <a:t>大家如能多一點體貼 </a:t>
            </a:r>
            <a:r>
              <a:rPr lang="en-US" altLang="zh-TW" sz="3200" b="1" dirty="0"/>
              <a:t>--- </a:t>
            </a:r>
            <a:r>
              <a:rPr lang="zh-TW" altLang="en-US" sz="3200" b="1" dirty="0"/>
              <a:t>不幸的周</a:t>
            </a:r>
            <a:r>
              <a:rPr lang="zh-TW" altLang="en-US" sz="3200" b="1" dirty="0" smtClean="0"/>
              <a:t>媽媽</a:t>
            </a:r>
            <a:endParaRPr lang="zh-TW" altLang="en-US" sz="3200" b="1" dirty="0">
              <a:solidFill>
                <a:schemeClr val="tx2">
                  <a:lumMod val="75000"/>
                </a:schemeClr>
              </a:solidFill>
            </a:endParaRPr>
          </a:p>
          <a:p>
            <a:pPr marL="808038" lvl="1" indent="-366713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898525" algn="l"/>
              </a:tabLst>
            </a:pPr>
            <a:r>
              <a:rPr lang="zh-TW" altLang="en-US" sz="3200" b="1" dirty="0">
                <a:solidFill>
                  <a:srgbClr val="C00000"/>
                </a:solidFill>
              </a:rPr>
              <a:t>為何如此踐踏生命 </a:t>
            </a:r>
            <a:r>
              <a:rPr lang="en-US" altLang="zh-TW" sz="3200" b="1" dirty="0">
                <a:solidFill>
                  <a:srgbClr val="C00000"/>
                </a:solidFill>
              </a:rPr>
              <a:t>---</a:t>
            </a:r>
            <a:r>
              <a:rPr lang="zh-TW" altLang="en-US" sz="3200" b="1" dirty="0">
                <a:solidFill>
                  <a:srgbClr val="C00000"/>
                </a:solidFill>
              </a:rPr>
              <a:t> </a:t>
            </a:r>
            <a:r>
              <a:rPr lang="zh-TW" altLang="en-US" sz="3200" b="1" dirty="0">
                <a:solidFill>
                  <a:schemeClr val="tx2">
                    <a:lumMod val="75000"/>
                  </a:schemeClr>
                </a:solidFill>
              </a:rPr>
              <a:t>強制險推手柯媽媽</a:t>
            </a:r>
          </a:p>
          <a:p>
            <a:pPr marL="808038" lvl="1" indent="-366713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898525" algn="l"/>
              </a:tabLst>
            </a:pPr>
            <a:r>
              <a:rPr lang="zh-TW" altLang="en-US" sz="3200" b="1" dirty="0" smtClean="0">
                <a:solidFill>
                  <a:srgbClr val="C00000"/>
                </a:solidFill>
              </a:rPr>
              <a:t>誰</a:t>
            </a:r>
            <a:r>
              <a:rPr lang="zh-TW" altLang="en-US" sz="3200" b="1" dirty="0">
                <a:solidFill>
                  <a:srgbClr val="C00000"/>
                </a:solidFill>
              </a:rPr>
              <a:t>的傷、誰的痛？ </a:t>
            </a:r>
            <a:r>
              <a:rPr lang="en-US" altLang="zh-TW" sz="3200" b="1" dirty="0">
                <a:solidFill>
                  <a:srgbClr val="C00000"/>
                </a:solidFill>
              </a:rPr>
              <a:t>--- </a:t>
            </a:r>
            <a:r>
              <a:rPr lang="zh-TW" altLang="en-US" sz="3200" b="1" dirty="0">
                <a:solidFill>
                  <a:schemeClr val="tx2">
                    <a:lumMod val="75000"/>
                  </a:schemeClr>
                </a:solidFill>
              </a:rPr>
              <a:t>王曉民的</a:t>
            </a:r>
            <a:r>
              <a:rPr lang="zh-TW" altLang="en-US" sz="3200" b="1" dirty="0" smtClean="0">
                <a:solidFill>
                  <a:schemeClr val="tx2">
                    <a:lumMod val="75000"/>
                  </a:schemeClr>
                </a:solidFill>
              </a:rPr>
              <a:t>故事</a:t>
            </a:r>
            <a:endParaRPr lang="en-US" altLang="zh-TW" sz="2800" b="1" dirty="0">
              <a:solidFill>
                <a:srgbClr val="5404AC"/>
              </a:solidFill>
              <a:latin typeface="標楷體" panose="03000509000000000000" pitchFamily="65" charset="-120"/>
            </a:endParaRPr>
          </a:p>
          <a:p>
            <a:pPr indent="-35242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3333FF"/>
                </a:solidFill>
                <a:latin typeface="標楷體" panose="03000509000000000000" pitchFamily="65" charset="-120"/>
              </a:rPr>
              <a:t>還有多少不為人知的悲慘故事，</a:t>
            </a:r>
            <a:r>
              <a:rPr lang="zh-TW" altLang="en-US" sz="3200" dirty="0">
                <a:solidFill>
                  <a:srgbClr val="3333FF"/>
                </a:solidFill>
                <a:latin typeface="標楷體" panose="03000509000000000000" pitchFamily="65" charset="-120"/>
              </a:rPr>
              <a:t>發生</a:t>
            </a:r>
            <a:r>
              <a:rPr lang="zh-TW" altLang="en-US" sz="3200" b="1" dirty="0" smtClean="0">
                <a:solidFill>
                  <a:srgbClr val="3333FF"/>
                </a:solidFill>
                <a:latin typeface="標楷體" panose="03000509000000000000" pitchFamily="65" charset="-120"/>
              </a:rPr>
              <a:t>在你我身邊？</a:t>
            </a:r>
            <a:endParaRPr lang="en-US" altLang="zh-TW" sz="3200" b="1" dirty="0" smtClean="0">
              <a:solidFill>
                <a:srgbClr val="3333FF"/>
              </a:solidFill>
              <a:latin typeface="標楷體" panose="03000509000000000000" pitchFamily="65" charset="-120"/>
            </a:endParaRPr>
          </a:p>
          <a:p>
            <a:pPr indent="-35242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solidFill>
                  <a:srgbClr val="3333FF"/>
                </a:solidFill>
                <a:latin typeface="標楷體" panose="03000509000000000000" pitchFamily="65" charset="-120"/>
              </a:rPr>
              <a:t>我們何時才能擺脫交通事故的威脅，平安過日？</a:t>
            </a:r>
            <a:endParaRPr lang="en-US" altLang="zh-TW" sz="3200" dirty="0" smtClean="0">
              <a:solidFill>
                <a:srgbClr val="3333FF"/>
              </a:solidFill>
              <a:latin typeface="標楷體" panose="03000509000000000000" pitchFamily="65" charset="-120"/>
            </a:endParaRPr>
          </a:p>
          <a:p>
            <a:pPr indent="-35242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solidFill>
                  <a:srgbClr val="3333FF"/>
                </a:solidFill>
                <a:latin typeface="標楷體" panose="03000509000000000000" pitchFamily="65" charset="-120"/>
              </a:rPr>
              <a:t>誰教我們？誰保護我們？如何在充滿危險中生活？</a:t>
            </a:r>
            <a:endParaRPr lang="zh-TW" altLang="en-US" sz="3200" dirty="0">
              <a:solidFill>
                <a:srgbClr val="3333FF"/>
              </a:solidFill>
              <a:latin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36104"/>
          </a:xfrm>
        </p:spPr>
        <p:txBody>
          <a:bodyPr>
            <a:noAutofit/>
          </a:bodyPr>
          <a:lstStyle/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貳、認識殘酷的交通事故</a:t>
            </a:r>
            <a:r>
              <a:rPr lang="en-US" altLang="zh-TW" sz="4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(1/3)</a:t>
            </a:r>
            <a:endParaRPr lang="zh-TW" altLang="en-US" sz="4800" dirty="0"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61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2050"/>
            <a:ext cx="9144000" cy="5010150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188913"/>
            <a:ext cx="8928992" cy="850900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貳、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認識殘酷的交通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事故</a:t>
            </a:r>
            <a:r>
              <a:rPr lang="en-US" altLang="zh-TW" sz="4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(2/3)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23640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1196975"/>
            <a:ext cx="9144000" cy="5112345"/>
          </a:xfrm>
        </p:spPr>
        <p:txBody>
          <a:bodyPr>
            <a:normAutofit fontScale="92500" lnSpcReduction="10000"/>
          </a:bodyPr>
          <a:lstStyle/>
          <a:p>
            <a:pPr indent="-352425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每年均有</a:t>
            </a:r>
            <a: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</a:t>
            </a:r>
            <a:r>
              <a:rPr lang="zh-TW" altLang="en-US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百名年輕學生及兒童死於道路交通事故</a:t>
            </a:r>
            <a:endParaRPr lang="en-US" altLang="zh-TW" sz="32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2075" indent="0">
              <a:spcBef>
                <a:spcPts val="300"/>
              </a:spcBef>
              <a:buNone/>
            </a:pPr>
            <a:endParaRPr lang="en-US" altLang="zh-TW" sz="3200" dirty="0" smtClean="0">
              <a:solidFill>
                <a:srgbClr val="1E03BD"/>
              </a:solidFill>
              <a:latin typeface="標楷體" panose="03000509000000000000" pitchFamily="65" charset="-120"/>
            </a:endParaRPr>
          </a:p>
          <a:p>
            <a:pPr marL="92075" indent="0">
              <a:spcBef>
                <a:spcPts val="300"/>
              </a:spcBef>
              <a:buNone/>
            </a:pPr>
            <a:endParaRPr lang="en-US" altLang="zh-TW" sz="3200" dirty="0">
              <a:solidFill>
                <a:srgbClr val="1E03BD"/>
              </a:solidFill>
              <a:latin typeface="標楷體" panose="03000509000000000000" pitchFamily="65" charset="-120"/>
            </a:endParaRPr>
          </a:p>
          <a:p>
            <a:pPr marL="92075" indent="0">
              <a:spcBef>
                <a:spcPts val="300"/>
              </a:spcBef>
              <a:buNone/>
            </a:pPr>
            <a:endParaRPr lang="en-US" altLang="zh-TW" sz="3200" dirty="0" smtClean="0">
              <a:solidFill>
                <a:srgbClr val="1E03BD"/>
              </a:solidFill>
              <a:latin typeface="標楷體" panose="03000509000000000000" pitchFamily="65" charset="-120"/>
            </a:endParaRPr>
          </a:p>
          <a:p>
            <a:pPr marL="92075" indent="0">
              <a:lnSpc>
                <a:spcPct val="110000"/>
              </a:lnSpc>
              <a:spcBef>
                <a:spcPts val="1200"/>
              </a:spcBef>
              <a:buNone/>
            </a:pPr>
            <a:endParaRPr lang="en-US" altLang="zh-TW" sz="3200" dirty="0" smtClean="0">
              <a:solidFill>
                <a:srgbClr val="1E03BD"/>
              </a:solidFill>
              <a:latin typeface="標楷體" panose="03000509000000000000" pitchFamily="65" charset="-120"/>
            </a:endParaRPr>
          </a:p>
          <a:p>
            <a:pPr indent="-352425">
              <a:lnSpc>
                <a:spcPct val="11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從學</a:t>
            </a:r>
            <a: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習</a:t>
            </a:r>
            <a:r>
              <a:rPr lang="zh-TW" altLang="en-US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走路、搭乘車輛，到騎乘自行車及汽機車</a:t>
            </a:r>
          </a:p>
          <a:p>
            <a:pPr marL="622300" lvl="1" indent="-231775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在家庭無法發揮正向教育功能下，多數國民自小習得錯誤用路行為！</a:t>
            </a:r>
            <a:endParaRPr lang="en-US" altLang="zh-TW" b="1" dirty="0" smtClean="0">
              <a:solidFill>
                <a:srgbClr val="1E03BD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22300" lvl="1" indent="-231775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如何匡正錯誤的認知與行為，開啟國民對交通安全的學習之門？</a:t>
            </a:r>
            <a:endParaRPr lang="en-US" altLang="zh-TW" b="1" dirty="0" smtClean="0">
              <a:solidFill>
                <a:srgbClr val="1E03BD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22300" lvl="1" indent="-231775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如何當一個好行人、好乘客與好駕駛？如何正確指導國民學習？</a:t>
            </a:r>
            <a:endParaRPr lang="en-US" altLang="zh-TW" b="1" dirty="0" smtClean="0">
              <a:solidFill>
                <a:srgbClr val="1E03BD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22300" lvl="1" indent="-231775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安全是回家唯一的路</a:t>
            </a: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，卻沒落實教我們如何安全回家的知識與技能！</a:t>
            </a:r>
            <a:endParaRPr lang="en-US" altLang="zh-TW" b="1" dirty="0" smtClean="0">
              <a:solidFill>
                <a:srgbClr val="1E03BD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22300" lvl="1" indent="-231775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當駕駛機車或汽車發生事故時，我們才深深體會所學是那麼地不足！</a:t>
            </a:r>
            <a:endParaRPr lang="zh-TW" altLang="en-US" b="1" dirty="0">
              <a:solidFill>
                <a:srgbClr val="1E03BD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607505" y="1736139"/>
          <a:ext cx="8000998" cy="20170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7469">
                  <a:extLst>
                    <a:ext uri="{9D8B030D-6E8A-4147-A177-3AD203B41FA5}">
                      <a16:colId xmlns:a16="http://schemas.microsoft.com/office/drawing/2014/main" val="4133618420"/>
                    </a:ext>
                  </a:extLst>
                </a:gridCol>
                <a:gridCol w="1057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7469">
                  <a:extLst>
                    <a:ext uri="{9D8B030D-6E8A-4147-A177-3AD203B41FA5}">
                      <a16:colId xmlns:a16="http://schemas.microsoft.com/office/drawing/2014/main" val="3723312871"/>
                    </a:ext>
                  </a:extLst>
                </a:gridCol>
                <a:gridCol w="1057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7469">
                  <a:extLst>
                    <a:ext uri="{9D8B030D-6E8A-4147-A177-3AD203B41FA5}">
                      <a16:colId xmlns:a16="http://schemas.microsoft.com/office/drawing/2014/main" val="69076926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年齡族群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105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年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106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年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107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年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108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年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109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年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小計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12</a:t>
                      </a:r>
                      <a:r>
                        <a:rPr lang="zh-TW" altLang="en-US" sz="2000" b="1" dirty="0" smtClean="0">
                          <a:solidFill>
                            <a:srgbClr val="1E03BD"/>
                          </a:solidFill>
                        </a:rPr>
                        <a:t>歲以下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23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30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19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29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24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125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13 - 18</a:t>
                      </a:r>
                      <a:r>
                        <a:rPr lang="zh-TW" altLang="en-US" sz="2000" b="1" dirty="0" smtClean="0">
                          <a:solidFill>
                            <a:srgbClr val="1E03BD"/>
                          </a:solidFill>
                        </a:rPr>
                        <a:t> 歲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149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126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135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126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129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665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6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19 - 24</a:t>
                      </a:r>
                      <a:r>
                        <a:rPr lang="zh-TW" altLang="en-US" sz="2000" b="1" dirty="0" smtClean="0">
                          <a:solidFill>
                            <a:srgbClr val="1E03BD"/>
                          </a:solidFill>
                        </a:rPr>
                        <a:t>歲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255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253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236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274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292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1,310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44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   計</a:t>
                      </a:r>
                      <a:endParaRPr lang="zh-TW" altLang="en-US" sz="20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C00000"/>
                          </a:solidFill>
                        </a:rPr>
                        <a:t>427</a:t>
                      </a:r>
                      <a:endParaRPr lang="zh-TW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C00000"/>
                          </a:solidFill>
                        </a:rPr>
                        <a:t>409</a:t>
                      </a:r>
                      <a:endParaRPr lang="zh-TW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C00000"/>
                          </a:solidFill>
                        </a:rPr>
                        <a:t>390</a:t>
                      </a:r>
                      <a:endParaRPr lang="zh-TW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C00000"/>
                          </a:solidFill>
                        </a:rPr>
                        <a:t>429</a:t>
                      </a:r>
                      <a:endParaRPr lang="zh-TW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C00000"/>
                          </a:solidFill>
                        </a:rPr>
                        <a:t>445</a:t>
                      </a:r>
                      <a:endParaRPr lang="zh-TW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C00000"/>
                          </a:solidFill>
                        </a:rPr>
                        <a:t>2,100</a:t>
                      </a:r>
                      <a:endParaRPr lang="zh-TW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22250"/>
            <a:ext cx="8856984" cy="720725"/>
          </a:xfrm>
        </p:spPr>
        <p:txBody>
          <a:bodyPr/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貳、認識殘酷的交通事故</a:t>
            </a:r>
            <a:r>
              <a:rPr lang="en-US" altLang="zh-TW" sz="4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(3/3)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82312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107504" y="1268760"/>
            <a:ext cx="9144000" cy="5040560"/>
          </a:xfrm>
        </p:spPr>
        <p:txBody>
          <a:bodyPr>
            <a:normAutofit lnSpcReduction="10000"/>
          </a:bodyPr>
          <a:lstStyle/>
          <a:p>
            <a:pPr indent="-17303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4000" dirty="0" smtClean="0">
                <a:solidFill>
                  <a:srgbClr val="1E03BD"/>
                </a:solidFill>
                <a:latin typeface="標楷體" panose="03000509000000000000" pitchFamily="65" charset="-120"/>
              </a:rPr>
              <a:t>擁有正確交通安全態度、觀念與價值</a:t>
            </a:r>
            <a:endParaRPr lang="en-US" altLang="zh-TW" sz="4000" dirty="0" smtClean="0">
              <a:solidFill>
                <a:srgbClr val="1E03BD"/>
              </a:solidFill>
              <a:latin typeface="標楷體" panose="03000509000000000000" pitchFamily="65" charset="-120"/>
            </a:endParaRPr>
          </a:p>
          <a:p>
            <a:pPr indent="-17303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4000" dirty="0" smtClean="0">
                <a:solidFill>
                  <a:srgbClr val="C00000"/>
                </a:solidFill>
                <a:latin typeface="標楷體" panose="03000509000000000000" pitchFamily="65" charset="-120"/>
              </a:rPr>
              <a:t>認識道路交通系統之潛在危機與風險</a:t>
            </a:r>
            <a:endParaRPr lang="en-US" altLang="zh-TW" sz="4000" dirty="0" smtClean="0">
              <a:solidFill>
                <a:srgbClr val="C00000"/>
              </a:solidFill>
              <a:latin typeface="標楷體" panose="03000509000000000000" pitchFamily="65" charset="-120"/>
            </a:endParaRPr>
          </a:p>
          <a:p>
            <a:pPr indent="-17303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4000" dirty="0" smtClean="0">
                <a:solidFill>
                  <a:srgbClr val="1E03BD"/>
                </a:solidFill>
                <a:latin typeface="標楷體" panose="03000509000000000000" pitchFamily="65" charset="-120"/>
              </a:rPr>
              <a:t>有效</a:t>
            </a:r>
            <a:r>
              <a:rPr lang="zh-TW" altLang="en-US" sz="4000" dirty="0">
                <a:solidFill>
                  <a:srgbClr val="1E03BD"/>
                </a:solidFill>
                <a:latin typeface="標楷體" panose="03000509000000000000" pitchFamily="65" charset="-120"/>
              </a:rPr>
              <a:t>使用現代化交通安全科技之能力</a:t>
            </a:r>
          </a:p>
          <a:p>
            <a:pPr indent="-17303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4000" dirty="0">
                <a:solidFill>
                  <a:srgbClr val="C00000"/>
                </a:solidFill>
                <a:latin typeface="標楷體" panose="03000509000000000000" pitchFamily="65" charset="-120"/>
              </a:rPr>
              <a:t>正面迎接交通事故風險之體認與作為</a:t>
            </a:r>
          </a:p>
          <a:p>
            <a:pPr indent="-17303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4000" dirty="0">
                <a:solidFill>
                  <a:srgbClr val="1E03BD"/>
                </a:solidFill>
                <a:latin typeface="標楷體" panose="03000509000000000000" pitchFamily="65" charset="-120"/>
              </a:rPr>
              <a:t>尊重路權、共同維護交通秩序之責任</a:t>
            </a:r>
          </a:p>
          <a:p>
            <a:pPr indent="-17303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4000" dirty="0">
                <a:solidFill>
                  <a:srgbClr val="C00000"/>
                </a:solidFill>
                <a:latin typeface="標楷體" panose="03000509000000000000" pitchFamily="65" charset="-120"/>
              </a:rPr>
              <a:t>兼顧自我與他人生命安全之用路觀念</a:t>
            </a:r>
            <a:endParaRPr lang="en-US" altLang="zh-TW" sz="4000" dirty="0">
              <a:solidFill>
                <a:srgbClr val="C00000"/>
              </a:solidFill>
              <a:latin typeface="標楷體" panose="03000509000000000000" pitchFamily="65" charset="-120"/>
            </a:endParaRPr>
          </a:p>
          <a:p>
            <a:pPr indent="-17303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4000" dirty="0">
                <a:solidFill>
                  <a:srgbClr val="1E03BD"/>
                </a:solidFill>
                <a:latin typeface="標楷體" panose="03000509000000000000" pitchFamily="65" charset="-120"/>
              </a:rPr>
              <a:t>禮讓並協助老弱婦孺用路安全之</a:t>
            </a:r>
            <a:r>
              <a:rPr lang="zh-TW" altLang="en-US" sz="4000" dirty="0" smtClean="0">
                <a:solidFill>
                  <a:srgbClr val="1E03BD"/>
                </a:solidFill>
                <a:latin typeface="標楷體" panose="03000509000000000000" pitchFamily="65" charset="-120"/>
              </a:rPr>
              <a:t>行為</a:t>
            </a:r>
            <a:endParaRPr lang="zh-TW" altLang="en-US" sz="4000" dirty="0">
              <a:solidFill>
                <a:srgbClr val="1E03BD"/>
              </a:solidFill>
              <a:latin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936104"/>
          </a:xfrm>
        </p:spPr>
        <p:txBody>
          <a:bodyPr>
            <a:noAutofit/>
          </a:bodyPr>
          <a:lstStyle/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參、現代國民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有之交通安全素養</a:t>
            </a:r>
            <a:endParaRPr lang="zh-TW" altLang="en-US" sz="4400" dirty="0"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48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188913"/>
            <a:ext cx="9001000" cy="850900"/>
          </a:xfrm>
        </p:spPr>
        <p:txBody>
          <a:bodyPr>
            <a:no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範例一：交通標誌小常識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禁止停車標誌的</a:t>
            </a:r>
            <a:r>
              <a:rPr lang="zh-TW" altLang="en-US" sz="2400" dirty="0" smtClean="0"/>
              <a:t>「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zh-TW" altLang="en-US" sz="2400" dirty="0" smtClean="0"/>
              <a:t>」</a:t>
            </a:r>
            <a:r>
              <a:rPr lang="en-US" altLang="zh-TW" sz="2400" dirty="0" smtClean="0"/>
              <a:t>)</a:t>
            </a:r>
            <a:endParaRPr lang="zh-TW" altLang="en-US" sz="24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987" y="1556792"/>
            <a:ext cx="6542026" cy="374306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339752" y="4945916"/>
            <a:ext cx="835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/>
              <a:t>(O)</a:t>
            </a:r>
            <a:endParaRPr lang="zh-TW" altLang="en-US" sz="4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6156176" y="4945916"/>
            <a:ext cx="761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/>
              <a:t>(X)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01983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71600" y="2492896"/>
            <a:ext cx="7391400" cy="1465263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979712" y="4653136"/>
            <a:ext cx="835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/>
              <a:t>(O)</a:t>
            </a:r>
            <a:endParaRPr lang="zh-TW" altLang="en-US" sz="40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300192" y="4581128"/>
            <a:ext cx="761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/>
              <a:t>(X)</a:t>
            </a:r>
            <a:endParaRPr lang="zh-TW" altLang="en-US" sz="40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22250"/>
            <a:ext cx="8856984" cy="720725"/>
          </a:xfrm>
        </p:spPr>
        <p:txBody>
          <a:bodyPr/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範例二：交通號誌小常識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紅綠燈的固定擺設位置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5462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188913"/>
            <a:ext cx="9036496" cy="850900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範例三：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交通號誌小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常識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紅綠燈的固定擺設位置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704" y="1772816"/>
            <a:ext cx="5122950" cy="344826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195736" y="5381911"/>
            <a:ext cx="835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/>
              <a:t>(O)</a:t>
            </a:r>
            <a:endParaRPr lang="zh-TW" altLang="en-US" sz="4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5940152" y="5394298"/>
            <a:ext cx="761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/>
              <a:t>(X)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93993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208137"/>
              </p:ext>
            </p:extLst>
          </p:nvPr>
        </p:nvGraphicFramePr>
        <p:xfrm>
          <a:off x="107505" y="1196751"/>
          <a:ext cx="8928990" cy="489654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56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9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4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43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14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8082"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階段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教育類別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基本交通安全核心能力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車輛駕駛技能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交通專業技能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493">
                <a:tc>
                  <a:txBody>
                    <a:bodyPr/>
                    <a:lstStyle/>
                    <a:p>
                      <a:r>
                        <a:rPr lang="zh-TW" altLang="en-US" sz="21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學前</a:t>
                      </a:r>
                      <a:endParaRPr lang="zh-TW" altLang="en-US" sz="21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家庭</a:t>
                      </a:r>
                      <a:r>
                        <a:rPr lang="en-US" altLang="zh-TW" sz="2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endParaRPr lang="zh-TW" altLang="en-US" sz="21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/>
                      <a:endParaRPr lang="en-US" altLang="zh-TW" sz="21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en-US" altLang="zh-TW" sz="21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</a:t>
                      </a:r>
                      <a:endParaRPr lang="en-US" altLang="zh-TW" sz="21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</a:t>
                      </a:r>
                      <a:endParaRPr lang="en-US" altLang="zh-TW" sz="21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</a:t>
                      </a:r>
                      <a:endParaRPr lang="en-US" altLang="zh-TW" sz="21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育</a:t>
                      </a:r>
                      <a:endParaRPr lang="en-US" altLang="zh-TW" sz="21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與</a:t>
                      </a:r>
                      <a:endParaRPr lang="en-US" altLang="zh-TW" sz="21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執</a:t>
                      </a:r>
                      <a:endParaRPr lang="en-US" altLang="zh-TW" sz="21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法</a:t>
                      </a:r>
                      <a:endParaRPr lang="en-US" altLang="zh-TW" sz="21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zh-TW" altLang="en-US" sz="21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18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守護終生交通安全好觀念</a:t>
                      </a:r>
                      <a:endParaRPr lang="en-US" altLang="zh-TW" sz="1800" b="1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18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交通系統潛在危機之掌握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altLang="en-US" sz="18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認識基本路權與交通法規</a:t>
                      </a:r>
                      <a:endParaRPr lang="en-US" altLang="zh-TW" sz="1800" b="1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</a:t>
                      </a:r>
                      <a:r>
                        <a:rPr lang="zh-TW" altLang="en-US" sz="18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行人與乘客交通安全技能</a:t>
                      </a:r>
                      <a:endParaRPr lang="en-US" altLang="zh-TW" sz="1800" b="1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5.</a:t>
                      </a:r>
                      <a:r>
                        <a:rPr lang="zh-TW" altLang="en-US" sz="18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安全使用公共運輸之技能</a:t>
                      </a:r>
                      <a:endParaRPr lang="en-US" altLang="zh-TW" sz="1800" b="1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6.</a:t>
                      </a:r>
                      <a:r>
                        <a:rPr lang="zh-TW" altLang="en-US" sz="18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交通維護及事故救護協助</a:t>
                      </a:r>
                    </a:p>
                    <a:p>
                      <a:endParaRPr lang="zh-TW" altLang="en-US" sz="2100" dirty="0"/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1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TW" sz="15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(1) </a:t>
                      </a:r>
                      <a:r>
                        <a:rPr lang="zh-TW" altLang="en-US" sz="15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專業人員</a:t>
                      </a:r>
                      <a:endParaRPr lang="en-US" altLang="zh-TW" sz="15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62800" lvl="1" indent="0">
                        <a:buFont typeface="Wingdings" panose="05000000000000000000" pitchFamily="2" charset="2"/>
                        <a:buNone/>
                      </a:pPr>
                      <a:r>
                        <a:rPr lang="zh-TW" altLang="en-US" sz="15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* 交通工程師</a:t>
                      </a:r>
                      <a:endParaRPr lang="en-US" altLang="zh-TW" sz="15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62800" lvl="1" indent="0">
                        <a:buFont typeface="Wingdings" panose="05000000000000000000" pitchFamily="2" charset="2"/>
                        <a:buNone/>
                      </a:pPr>
                      <a:r>
                        <a:rPr lang="zh-TW" altLang="en-US" sz="15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* 公路監理人員</a:t>
                      </a:r>
                      <a:endParaRPr lang="en-US" altLang="zh-TW" sz="15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62800" lvl="1" indent="0">
                        <a:buFont typeface="Wingdings" panose="05000000000000000000" pitchFamily="2" charset="2"/>
                        <a:buNone/>
                      </a:pPr>
                      <a:r>
                        <a:rPr lang="zh-TW" altLang="en-US" sz="15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* 交通執法人員</a:t>
                      </a:r>
                      <a:endParaRPr lang="en-US" altLang="zh-TW" sz="15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62800" lvl="1" indent="0">
                        <a:buFont typeface="Wingdings" panose="05000000000000000000" pitchFamily="2" charset="2"/>
                        <a:buNone/>
                      </a:pPr>
                      <a:r>
                        <a:rPr lang="zh-TW" altLang="en-US" sz="15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* 駕訓班講師</a:t>
                      </a:r>
                      <a:endParaRPr lang="en-US" altLang="zh-TW" sz="15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62800" lvl="1" indent="0">
                        <a:buFont typeface="Wingdings" panose="05000000000000000000" pitchFamily="2" charset="2"/>
                        <a:buNone/>
                      </a:pPr>
                      <a:r>
                        <a:rPr lang="zh-TW" altLang="en-US" sz="15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* 學校交安教師</a:t>
                      </a:r>
                      <a:endParaRPr lang="en-US" altLang="zh-TW" sz="15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62800" lvl="1" indent="0">
                        <a:buFont typeface="Wingdings" panose="05000000000000000000" pitchFamily="2" charset="2"/>
                        <a:buNone/>
                      </a:pPr>
                      <a:r>
                        <a:rPr lang="zh-TW" altLang="en-US" sz="15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* 政策研發規劃</a:t>
                      </a:r>
                      <a:endParaRPr lang="en-US" altLang="zh-TW" sz="15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lvl="0" indent="-194400">
                        <a:spcBef>
                          <a:spcPts val="6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TW" sz="15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(2) </a:t>
                      </a:r>
                      <a:r>
                        <a:rPr lang="zh-TW" altLang="en-US" sz="15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專業訓練教育</a:t>
                      </a:r>
                      <a:r>
                        <a:rPr lang="en-US" altLang="zh-TW" sz="15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lvl="0" indent="-194400">
                        <a:buFont typeface="Wingdings" panose="05000000000000000000" pitchFamily="2" charset="2"/>
                        <a:buNone/>
                      </a:pPr>
                      <a:r>
                        <a:rPr lang="zh-TW" altLang="en-US" sz="15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 * 制度</a:t>
                      </a:r>
                      <a:endParaRPr lang="en-US" altLang="zh-TW" sz="15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lvl="0" indent="-194400">
                        <a:buFont typeface="Wingdings" panose="05000000000000000000" pitchFamily="2" charset="2"/>
                        <a:buNone/>
                      </a:pPr>
                      <a:r>
                        <a:rPr lang="zh-TW" altLang="en-US" sz="15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 * 組織</a:t>
                      </a:r>
                      <a:endParaRPr lang="en-US" altLang="zh-TW" sz="15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lvl="0" indent="-194400">
                        <a:buFont typeface="Wingdings" panose="05000000000000000000" pitchFamily="2" charset="2"/>
                        <a:buNone/>
                      </a:pPr>
                      <a:r>
                        <a:rPr lang="zh-TW" altLang="en-US" sz="15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 * 教材與訓練</a:t>
                      </a:r>
                      <a:endParaRPr lang="en-US" altLang="zh-TW" sz="15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lvl="0" indent="-194400">
                        <a:spcBef>
                          <a:spcPts val="6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TW" sz="15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(3) </a:t>
                      </a:r>
                      <a:r>
                        <a:rPr lang="zh-TW" altLang="en-US" sz="15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社會教育與執法</a:t>
                      </a:r>
                      <a:endParaRPr lang="zh-TW" altLang="en-US" sz="15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606">
                <a:tc>
                  <a:txBody>
                    <a:bodyPr/>
                    <a:lstStyle/>
                    <a:p>
                      <a:r>
                        <a:rPr lang="zh-TW" altLang="en-US" sz="2100" b="1" dirty="0" smtClean="0">
                          <a:solidFill>
                            <a:srgbClr val="1E04B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國小</a:t>
                      </a:r>
                      <a:endParaRPr lang="zh-TW" altLang="en-US" sz="2100" b="1" dirty="0">
                        <a:solidFill>
                          <a:srgbClr val="1E04B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</a:t>
                      </a:r>
                      <a:endParaRPr lang="en-US" altLang="zh-TW" sz="21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</a:t>
                      </a:r>
                      <a:endParaRPr lang="en-US" altLang="zh-TW" sz="21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</a:t>
                      </a:r>
                      <a:endParaRPr lang="en-US" altLang="zh-TW" sz="21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育   </a:t>
                      </a:r>
                      <a:endParaRPr lang="en-US" altLang="zh-TW" sz="21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altLang="zh-TW" sz="2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500" b="1" dirty="0" smtClean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自行車</a:t>
                      </a:r>
                      <a:endParaRPr lang="zh-TW" altLang="en-US" sz="1500" b="1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339">
                <a:tc>
                  <a:txBody>
                    <a:bodyPr/>
                    <a:lstStyle/>
                    <a:p>
                      <a:r>
                        <a:rPr lang="zh-TW" altLang="en-US" sz="2100" b="1" dirty="0" smtClean="0">
                          <a:solidFill>
                            <a:srgbClr val="1E04B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國中</a:t>
                      </a:r>
                      <a:endParaRPr lang="zh-TW" altLang="en-US" sz="2100" b="1" dirty="0">
                        <a:solidFill>
                          <a:srgbClr val="1E04B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zh-TW" altLang="en-US" sz="1500" b="1" dirty="0" smtClean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自行車</a:t>
                      </a:r>
                      <a:endParaRPr lang="zh-TW" altLang="en-US" sz="1500" b="1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58">
                <a:tc rowSpan="2">
                  <a:txBody>
                    <a:bodyPr/>
                    <a:lstStyle/>
                    <a:p>
                      <a:r>
                        <a:rPr lang="zh-TW" altLang="en-US" sz="2100" b="1" dirty="0" smtClean="0">
                          <a:solidFill>
                            <a:srgbClr val="1E04B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高中</a:t>
                      </a:r>
                      <a:endParaRPr lang="zh-TW" altLang="en-US" sz="2100" b="1" dirty="0">
                        <a:solidFill>
                          <a:srgbClr val="1E04B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586">
                <a:tc vMerge="1">
                  <a:txBody>
                    <a:bodyPr/>
                    <a:lstStyle/>
                    <a:p>
                      <a:endParaRPr lang="zh-TW" altLang="en-US" sz="2800" b="1" dirty="0">
                        <a:solidFill>
                          <a:srgbClr val="1E04B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機車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8890">
                <a:tc>
                  <a:txBody>
                    <a:bodyPr/>
                    <a:lstStyle/>
                    <a:p>
                      <a:r>
                        <a:rPr lang="zh-TW" altLang="en-US" sz="2100" b="1" dirty="0" smtClean="0">
                          <a:solidFill>
                            <a:srgbClr val="1E04B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大專</a:t>
                      </a:r>
                      <a:endParaRPr lang="zh-TW" altLang="en-US" sz="2100" b="1" dirty="0">
                        <a:solidFill>
                          <a:srgbClr val="1E04B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2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駕</a:t>
                      </a:r>
                      <a:endParaRPr lang="en-US" altLang="zh-TW" sz="21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駛</a:t>
                      </a:r>
                      <a:endParaRPr lang="en-US" altLang="zh-TW" sz="21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</a:t>
                      </a:r>
                      <a:endParaRPr lang="en-US" altLang="zh-TW" sz="21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育</a:t>
                      </a:r>
                      <a:endParaRPr lang="zh-TW" altLang="en-US" sz="21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機車</a:t>
                      </a:r>
                      <a:r>
                        <a:rPr lang="zh-TW" altLang="en-US" sz="1500" b="1" dirty="0" smtClean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、小客車、</a:t>
                      </a:r>
                      <a:endParaRPr lang="en-US" altLang="zh-TW" sz="1500" b="1" dirty="0" smtClean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1500" b="1" dirty="0" smtClean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小貨車、計程車、</a:t>
                      </a:r>
                      <a:endParaRPr lang="en-US" altLang="zh-TW" sz="1500" b="1" dirty="0" smtClean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1500" b="1" dirty="0" smtClean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公共汽車、大客車遊覽車、大貨車、聯結車、特殊車輛</a:t>
                      </a:r>
                      <a:r>
                        <a:rPr lang="en-US" altLang="zh-TW" sz="1500" b="1" dirty="0" smtClean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500" b="1" dirty="0" smtClean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如救護車、危險物品運輸車輛、施工機械車輛等</a:t>
                      </a:r>
                      <a:r>
                        <a:rPr lang="en-US" altLang="zh-TW" sz="1500" b="1" dirty="0" smtClean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500" b="1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432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100" b="1" dirty="0" smtClean="0">
                          <a:solidFill>
                            <a:srgbClr val="1E04B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成年</a:t>
                      </a:r>
                      <a:endParaRPr lang="zh-TW" altLang="en-US" sz="2100" b="1" dirty="0">
                        <a:solidFill>
                          <a:srgbClr val="1E04B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TW" altLang="en-US" sz="2400" b="1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 sz="2000" b="1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097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1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老年</a:t>
                      </a:r>
                      <a:endParaRPr lang="zh-TW" altLang="en-US" sz="21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zh-TW" altLang="en-US" sz="2400" b="1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1" cy="792088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肆、國民基本交通安全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教育藍圖</a:t>
            </a:r>
            <a:endParaRPr lang="zh-TW" altLang="en-US" sz="44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73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850900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伍、學校交通安全教育之目標</a:t>
            </a:r>
            <a:endParaRPr lang="en-US" altLang="zh-TW" sz="44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4744"/>
            <a:ext cx="9036496" cy="504056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zh-TW" altLang="en-US" sz="2400" dirty="0" smtClean="0"/>
              <a:t>正確交通安全觀念與態度的引導</a:t>
            </a:r>
            <a:endParaRPr lang="en-US" altLang="zh-TW" sz="2400" dirty="0" smtClean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2000" b="1" dirty="0" smtClean="0">
                <a:solidFill>
                  <a:srgbClr val="C00000"/>
                </a:solidFill>
              </a:rPr>
              <a:t>道路充滿危險，不是嬉戲耍酷的</a:t>
            </a:r>
            <a:r>
              <a:rPr lang="zh-TW" altLang="en-US" sz="2000" b="1" dirty="0">
                <a:solidFill>
                  <a:srgbClr val="C00000"/>
                </a:solidFill>
              </a:rPr>
              <a:t>地方！進入前務必作好萬全的準備！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2000" b="1" dirty="0" smtClean="0">
                <a:solidFill>
                  <a:srgbClr val="C00000"/>
                </a:solidFill>
              </a:rPr>
              <a:t>交通安全是一生的</a:t>
            </a:r>
            <a:r>
              <a:rPr lang="zh-TW" altLang="en-US" sz="2000" b="1" dirty="0">
                <a:solidFill>
                  <a:srgbClr val="C00000"/>
                </a:solidFill>
              </a:rPr>
              <a:t>保命工作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，學好交通安全知識與技能是絕對必要的！</a:t>
            </a:r>
            <a:endParaRPr lang="en-US" altLang="zh-TW" sz="2000" b="1" dirty="0" smtClean="0">
              <a:solidFill>
                <a:srgbClr val="C00000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2000" b="1" dirty="0" smtClean="0">
                <a:solidFill>
                  <a:srgbClr val="C00000"/>
                </a:solidFill>
              </a:rPr>
              <a:t>一人不守法，全民的交通安全均不保！絕不做殘害他人幸福的兇手！</a:t>
            </a:r>
            <a:endParaRPr lang="en-US" altLang="zh-TW" sz="2000" b="1" dirty="0" smtClean="0">
              <a:solidFill>
                <a:srgbClr val="C00000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2000" b="1" dirty="0" smtClean="0">
                <a:solidFill>
                  <a:srgbClr val="C00000"/>
                </a:solidFill>
              </a:rPr>
              <a:t>維護道路交通安全是現代公民應有的責任與義務！交通安全由我做起！</a:t>
            </a:r>
            <a:endParaRPr lang="en-US" altLang="zh-TW" sz="2000" b="1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400" dirty="0" smtClean="0"/>
              <a:t>建立守護終生交通安全的好觀念：五大守則 </a:t>
            </a:r>
            <a:endParaRPr lang="en-US" altLang="zh-TW" sz="2400" dirty="0" smtClean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C00000"/>
                </a:solidFill>
              </a:rPr>
              <a:t>交通安全第一守則：</a:t>
            </a:r>
            <a:r>
              <a:rPr lang="zh-TW" altLang="en-US" sz="2000" b="1" dirty="0">
                <a:solidFill>
                  <a:srgbClr val="1E03BD"/>
                </a:solidFill>
              </a:rPr>
              <a:t>熟悉路權、遵守法規。 </a:t>
            </a:r>
            <a:endParaRPr lang="en-US" altLang="zh-TW" sz="2000" b="1" dirty="0" smtClean="0">
              <a:solidFill>
                <a:srgbClr val="C00000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2000" b="1" dirty="0" smtClean="0">
                <a:solidFill>
                  <a:srgbClr val="C00000"/>
                </a:solidFill>
              </a:rPr>
              <a:t>交通安全第二守則</a:t>
            </a:r>
            <a:r>
              <a:rPr lang="zh-TW" altLang="en-US" sz="2000" b="1" dirty="0">
                <a:solidFill>
                  <a:srgbClr val="C00000"/>
                </a:solidFill>
              </a:rPr>
              <a:t>：</a:t>
            </a:r>
            <a:r>
              <a:rPr lang="zh-TW" altLang="en-US" sz="2000" b="1" dirty="0">
                <a:solidFill>
                  <a:srgbClr val="1E03BD"/>
                </a:solidFill>
              </a:rPr>
              <a:t>我看得見您，您看得見我，交通才會安全。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C00000"/>
                </a:solidFill>
              </a:rPr>
              <a:t>交通安全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第三守則</a:t>
            </a:r>
            <a:r>
              <a:rPr lang="zh-TW" altLang="en-US" sz="2000" b="1" dirty="0">
                <a:solidFill>
                  <a:srgbClr val="C00000"/>
                </a:solidFill>
              </a:rPr>
              <a:t>：</a:t>
            </a:r>
            <a:r>
              <a:rPr lang="zh-TW" altLang="en-US" sz="2000" b="1" dirty="0">
                <a:solidFill>
                  <a:srgbClr val="1E03BD"/>
                </a:solidFill>
              </a:rPr>
              <a:t>謹守安全空間</a:t>
            </a:r>
            <a:r>
              <a:rPr lang="en-US" altLang="zh-TW" sz="2000" b="1" dirty="0">
                <a:solidFill>
                  <a:srgbClr val="1E03BD"/>
                </a:solidFill>
              </a:rPr>
              <a:t>--</a:t>
            </a:r>
            <a:r>
              <a:rPr lang="zh-TW" altLang="en-US" sz="2000" b="1" dirty="0">
                <a:solidFill>
                  <a:srgbClr val="1E03BD"/>
                </a:solidFill>
              </a:rPr>
              <a:t>不作沒有絕對安全把握的交通</a:t>
            </a:r>
            <a:r>
              <a:rPr lang="zh-TW" altLang="en-US" sz="2000" b="1" dirty="0" smtClean="0">
                <a:solidFill>
                  <a:srgbClr val="1E03BD"/>
                </a:solidFill>
              </a:rPr>
              <a:t>行為</a:t>
            </a:r>
            <a:endParaRPr lang="zh-TW" altLang="en-US" sz="2000" b="1" dirty="0">
              <a:solidFill>
                <a:srgbClr val="1E03BD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C00000"/>
                </a:solidFill>
              </a:rPr>
              <a:t>交通安全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第四守則</a:t>
            </a:r>
            <a:r>
              <a:rPr lang="zh-TW" altLang="en-US" sz="2000" b="1" dirty="0">
                <a:solidFill>
                  <a:srgbClr val="C00000"/>
                </a:solidFill>
              </a:rPr>
              <a:t>：</a:t>
            </a:r>
            <a:r>
              <a:rPr lang="zh-TW" altLang="en-US" sz="2000" b="1" dirty="0">
                <a:solidFill>
                  <a:srgbClr val="1E03BD"/>
                </a:solidFill>
              </a:rPr>
              <a:t>利他用路</a:t>
            </a:r>
            <a:r>
              <a:rPr lang="zh-TW" altLang="en-US" sz="2000" b="1" dirty="0" smtClean="0">
                <a:solidFill>
                  <a:srgbClr val="1E03BD"/>
                </a:solidFill>
              </a:rPr>
              <a:t>觀 </a:t>
            </a:r>
            <a:r>
              <a:rPr lang="en-US" altLang="zh-TW" sz="2000" b="1" dirty="0" smtClean="0">
                <a:solidFill>
                  <a:srgbClr val="1E03BD"/>
                </a:solidFill>
              </a:rPr>
              <a:t>--</a:t>
            </a:r>
            <a:r>
              <a:rPr lang="zh-TW" altLang="en-US" sz="2000" b="1" dirty="0">
                <a:solidFill>
                  <a:srgbClr val="1E03BD"/>
                </a:solidFill>
              </a:rPr>
              <a:t>不作妨礙他人安全與方便的交通</a:t>
            </a:r>
            <a:r>
              <a:rPr lang="zh-TW" altLang="en-US" sz="2000" b="1" dirty="0" smtClean="0">
                <a:solidFill>
                  <a:srgbClr val="1E03BD"/>
                </a:solidFill>
              </a:rPr>
              <a:t>行為</a:t>
            </a:r>
            <a:endParaRPr lang="zh-TW" altLang="en-US" sz="2000" b="1" dirty="0">
              <a:solidFill>
                <a:srgbClr val="1E03BD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C00000"/>
                </a:solidFill>
              </a:rPr>
              <a:t>交通安全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第五守則 </a:t>
            </a:r>
            <a:r>
              <a:rPr lang="zh-TW" altLang="en-US" sz="2000" b="1" dirty="0">
                <a:solidFill>
                  <a:srgbClr val="C00000"/>
                </a:solidFill>
              </a:rPr>
              <a:t>：</a:t>
            </a:r>
            <a:r>
              <a:rPr lang="zh-TW" altLang="en-US" sz="2000" b="1" dirty="0">
                <a:solidFill>
                  <a:srgbClr val="1E03BD"/>
                </a:solidFill>
              </a:rPr>
              <a:t>防衛兼顧的安全用路</a:t>
            </a:r>
            <a:r>
              <a:rPr lang="zh-TW" altLang="en-US" sz="2000" b="1" dirty="0" smtClean="0">
                <a:solidFill>
                  <a:srgbClr val="1E03BD"/>
                </a:solidFill>
              </a:rPr>
              <a:t>行為 </a:t>
            </a:r>
            <a:r>
              <a:rPr lang="en-US" altLang="zh-TW" sz="2000" b="1" dirty="0" smtClean="0">
                <a:solidFill>
                  <a:srgbClr val="1E03BD"/>
                </a:solidFill>
              </a:rPr>
              <a:t>--</a:t>
            </a:r>
            <a:r>
              <a:rPr lang="zh-TW" altLang="en-US" sz="2000" b="1" dirty="0" smtClean="0">
                <a:solidFill>
                  <a:srgbClr val="1E03BD"/>
                </a:solidFill>
              </a:rPr>
              <a:t> </a:t>
            </a:r>
            <a:r>
              <a:rPr lang="zh-TW" altLang="en-US" sz="2000" b="1" dirty="0">
                <a:solidFill>
                  <a:srgbClr val="1E03BD"/>
                </a:solidFill>
              </a:rPr>
              <a:t>不作事故的製造者，也不成為無辜的事故受害者。</a:t>
            </a:r>
            <a:endParaRPr lang="en-US" altLang="zh-TW" sz="2000" b="1" dirty="0">
              <a:solidFill>
                <a:srgbClr val="1E03BD"/>
              </a:solidFill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400" dirty="0" smtClean="0"/>
              <a:t>傳授應付日常生活所需之交通安全知識與技能</a:t>
            </a:r>
            <a:endParaRPr lang="en-US" altLang="zh-TW" sz="2400" dirty="0" smtClean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2000" b="1" dirty="0" smtClean="0">
                <a:solidFill>
                  <a:srgbClr val="1E03BD"/>
                </a:solidFill>
              </a:rPr>
              <a:t>行人、乘客、自行車、機車、小客車等</a:t>
            </a:r>
            <a:r>
              <a:rPr lang="zh-TW" altLang="en-US" sz="2000" b="1" dirty="0">
                <a:solidFill>
                  <a:srgbClr val="1E03BD"/>
                </a:solidFill>
              </a:rPr>
              <a:t>交通工具之</a:t>
            </a:r>
            <a:r>
              <a:rPr lang="zh-TW" altLang="en-US" sz="2000" b="1" dirty="0" smtClean="0">
                <a:solidFill>
                  <a:srgbClr val="1E03BD"/>
                </a:solidFill>
              </a:rPr>
              <a:t>交通安全知識與技能</a:t>
            </a:r>
            <a:endParaRPr lang="en-US" altLang="zh-TW" sz="2000" b="1" dirty="0" smtClean="0">
              <a:solidFill>
                <a:srgbClr val="1E03BD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2000" b="1" dirty="0" smtClean="0">
                <a:solidFill>
                  <a:srgbClr val="1E03BD"/>
                </a:solidFill>
              </a:rPr>
              <a:t>交通安全新問題、新知識、新技術、新法規與政策之系統性教學與宣導</a:t>
            </a:r>
            <a:endParaRPr lang="zh-TW" alt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2636412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43508" y="1124744"/>
            <a:ext cx="8928992" cy="4908034"/>
          </a:xfrm>
        </p:spPr>
        <p:txBody>
          <a:bodyPr/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zh-TW" dirty="0">
                <a:solidFill>
                  <a:srgbClr val="C00000"/>
                </a:solidFill>
              </a:rPr>
              <a:t>路</a:t>
            </a:r>
            <a:r>
              <a:rPr lang="zh-TW" altLang="zh-TW" dirty="0" smtClean="0">
                <a:solidFill>
                  <a:srgbClr val="C00000"/>
                </a:solidFill>
              </a:rPr>
              <a:t>權</a:t>
            </a:r>
            <a:r>
              <a:rPr lang="en-US" altLang="zh-TW" dirty="0" smtClean="0">
                <a:solidFill>
                  <a:srgbClr val="C00000"/>
                </a:solidFill>
              </a:rPr>
              <a:t>(Right of way)</a:t>
            </a:r>
            <a:r>
              <a:rPr lang="zh-TW" altLang="en-US" dirty="0" smtClean="0"/>
              <a:t>是</a:t>
            </a:r>
            <a:r>
              <a:rPr lang="zh-TW" altLang="zh-TW" dirty="0" smtClean="0"/>
              <a:t>規範</a:t>
            </a:r>
            <a:r>
              <a:rPr lang="zh-TW" altLang="zh-TW" dirty="0"/>
              <a:t>用路優先順序、排解車輛行進衝突的最高指導</a:t>
            </a:r>
            <a:r>
              <a:rPr lang="zh-TW" altLang="zh-TW" dirty="0" smtClean="0"/>
              <a:t>原則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dirty="0" smtClean="0"/>
              <a:t>路權透過如下方法呈現，以確保行車秩序與交通安全</a:t>
            </a:r>
            <a:endParaRPr lang="en-US" altLang="zh-TW" dirty="0" smtClean="0"/>
          </a:p>
          <a:p>
            <a:pPr marL="914400" lvl="1" indent="-457200">
              <a:spcBef>
                <a:spcPts val="300"/>
              </a:spcBef>
              <a:buAutoNum type="arabicParenBoth"/>
            </a:pPr>
            <a:r>
              <a:rPr lang="zh-TW" altLang="en-US" sz="2200" b="1" dirty="0" smtClean="0">
                <a:solidFill>
                  <a:srgbClr val="C00000"/>
                </a:solidFill>
              </a:rPr>
              <a:t>空間分離原則：</a:t>
            </a:r>
            <a:r>
              <a:rPr lang="zh-TW" altLang="en-US" sz="2200" b="1" dirty="0" smtClean="0">
                <a:solidFill>
                  <a:srgbClr val="1E03BD"/>
                </a:solidFill>
              </a:rPr>
              <a:t>車道</a:t>
            </a:r>
            <a:r>
              <a:rPr lang="zh-TW" altLang="en-US" sz="2200" b="1" dirty="0">
                <a:solidFill>
                  <a:srgbClr val="1E03BD"/>
                </a:solidFill>
              </a:rPr>
              <a:t>線、停等線、</a:t>
            </a:r>
            <a:r>
              <a:rPr lang="zh-TW" altLang="en-US" sz="2200" b="1" dirty="0" smtClean="0">
                <a:solidFill>
                  <a:srgbClr val="1E03BD"/>
                </a:solidFill>
              </a:rPr>
              <a:t>分隔島、專用道等</a:t>
            </a:r>
            <a:endParaRPr lang="en-US" altLang="zh-TW" sz="2200" b="1" dirty="0" smtClean="0">
              <a:solidFill>
                <a:srgbClr val="1E03BD"/>
              </a:solidFill>
            </a:endParaRPr>
          </a:p>
          <a:p>
            <a:pPr marL="914400" lvl="1" indent="-457200">
              <a:spcBef>
                <a:spcPts val="300"/>
              </a:spcBef>
              <a:buAutoNum type="arabicParenBoth"/>
            </a:pPr>
            <a:r>
              <a:rPr lang="zh-TW" altLang="en-US" sz="2200" b="1" dirty="0" smtClean="0">
                <a:solidFill>
                  <a:srgbClr val="C00000"/>
                </a:solidFill>
              </a:rPr>
              <a:t>時間分離原則：</a:t>
            </a:r>
            <a:r>
              <a:rPr lang="zh-TW" altLang="en-US" sz="2200" b="1" dirty="0" smtClean="0">
                <a:solidFill>
                  <a:srgbClr val="1E03BD"/>
                </a:solidFill>
              </a:rPr>
              <a:t>透過交通號誌管制以分隔車輛使用時間</a:t>
            </a:r>
            <a:endParaRPr lang="en-US" altLang="zh-TW" sz="2200" b="1" dirty="0" smtClean="0">
              <a:solidFill>
                <a:srgbClr val="1E03BD"/>
              </a:solidFill>
            </a:endParaRPr>
          </a:p>
          <a:p>
            <a:pPr marL="914400" lvl="1" indent="-457200">
              <a:spcBef>
                <a:spcPts val="300"/>
              </a:spcBef>
              <a:buAutoNum type="arabicParenBoth"/>
            </a:pPr>
            <a:r>
              <a:rPr lang="zh-TW" altLang="en-US" sz="2200" b="1" dirty="0" smtClean="0">
                <a:solidFill>
                  <a:srgbClr val="C00000"/>
                </a:solidFill>
              </a:rPr>
              <a:t>一般管制規則：</a:t>
            </a:r>
            <a:r>
              <a:rPr lang="zh-TW" altLang="en-US" sz="2200" b="1" dirty="0" smtClean="0">
                <a:solidFill>
                  <a:srgbClr val="1E03BD"/>
                </a:solidFill>
              </a:rPr>
              <a:t>轉彎車讓直行車、支線道讓幹道車先行等</a:t>
            </a:r>
            <a:endParaRPr lang="en-US" altLang="zh-TW" sz="2200" b="1" dirty="0" smtClean="0">
              <a:solidFill>
                <a:srgbClr val="1E03BD"/>
              </a:solidFill>
            </a:endParaRPr>
          </a:p>
          <a:p>
            <a:pPr marL="447675" indent="-44767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dirty="0"/>
              <a:t>快跑的小綠人代表的「</a:t>
            </a:r>
            <a:r>
              <a:rPr lang="zh-TW" altLang="en-US" dirty="0">
                <a:solidFill>
                  <a:srgbClr val="C00000"/>
                </a:solidFill>
              </a:rPr>
              <a:t>路權</a:t>
            </a:r>
            <a:r>
              <a:rPr lang="zh-TW" altLang="en-US" dirty="0"/>
              <a:t>」為何？要如何遵守？</a:t>
            </a:r>
          </a:p>
          <a:p>
            <a:pPr marL="447675" indent="-44767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rgbClr val="C00000"/>
                </a:solidFill>
              </a:rPr>
              <a:t>路權</a:t>
            </a:r>
            <a:r>
              <a:rPr lang="zh-TW" altLang="en-US" dirty="0" smtClean="0"/>
              <a:t>是用路人使用道路之遊戲規則，它排除了用路人動</a:t>
            </a:r>
            <a:r>
              <a:rPr lang="zh-TW" altLang="en-US" dirty="0"/>
              <a:t>線</a:t>
            </a:r>
            <a:r>
              <a:rPr lang="zh-TW" altLang="en-US" dirty="0" smtClean="0"/>
              <a:t>間的大部分衝突，</a:t>
            </a:r>
            <a:r>
              <a:rPr lang="zh-TW" altLang="en-US" dirty="0" smtClean="0">
                <a:solidFill>
                  <a:srgbClr val="C00000"/>
                </a:solidFill>
              </a:rPr>
              <a:t>化解了潛在的碰撞危機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447675" indent="-44767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rgbClr val="C00000"/>
                </a:solidFill>
              </a:rPr>
              <a:t>了解路權</a:t>
            </a:r>
            <a:r>
              <a:rPr lang="zh-TW" altLang="en-US" dirty="0" smtClean="0">
                <a:solidFill>
                  <a:srgbClr val="002060"/>
                </a:solidFill>
              </a:rPr>
              <a:t>並</a:t>
            </a:r>
            <a:r>
              <a:rPr lang="zh-TW" altLang="zh-TW" dirty="0" smtClean="0">
                <a:solidFill>
                  <a:srgbClr val="C00000"/>
                </a:solidFill>
              </a:rPr>
              <a:t>嚴格</a:t>
            </a:r>
            <a:r>
              <a:rPr lang="zh-TW" altLang="zh-TW" dirty="0">
                <a:solidFill>
                  <a:srgbClr val="C00000"/>
                </a:solidFill>
              </a:rPr>
              <a:t>遵守</a:t>
            </a:r>
            <a:r>
              <a:rPr lang="zh-TW" altLang="zh-TW" dirty="0" smtClean="0">
                <a:solidFill>
                  <a:srgbClr val="C00000"/>
                </a:solidFill>
              </a:rPr>
              <a:t>交通</a:t>
            </a:r>
            <a:r>
              <a:rPr lang="zh-TW" altLang="en-US" dirty="0" smtClean="0">
                <a:solidFill>
                  <a:srgbClr val="C00000"/>
                </a:solidFill>
              </a:rPr>
              <a:t>法</a:t>
            </a:r>
            <a:r>
              <a:rPr lang="zh-TW" altLang="zh-TW" dirty="0" smtClean="0">
                <a:solidFill>
                  <a:srgbClr val="C00000"/>
                </a:solidFill>
              </a:rPr>
              <a:t>規</a:t>
            </a:r>
            <a:r>
              <a:rPr lang="zh-TW" altLang="zh-TW" dirty="0" smtClean="0"/>
              <a:t>是</a:t>
            </a:r>
            <a:r>
              <a:rPr lang="zh-TW" altLang="zh-TW" dirty="0"/>
              <a:t>行車安全的最大</a:t>
            </a:r>
            <a:r>
              <a:rPr lang="zh-TW" altLang="zh-TW" dirty="0" smtClean="0"/>
              <a:t>保證</a:t>
            </a:r>
            <a:r>
              <a:rPr lang="zh-TW" altLang="en-US" dirty="0" smtClean="0"/>
              <a:t>，事故之發生主要來自「</a:t>
            </a:r>
            <a:r>
              <a:rPr lang="zh-TW" altLang="en-US" dirty="0" smtClean="0">
                <a:solidFill>
                  <a:srgbClr val="C00000"/>
                </a:solidFill>
              </a:rPr>
              <a:t>不知</a:t>
            </a:r>
            <a:r>
              <a:rPr lang="zh-TW" altLang="en-US" dirty="0" smtClean="0"/>
              <a:t>」與「</a:t>
            </a:r>
            <a:r>
              <a:rPr lang="zh-TW" altLang="en-US" dirty="0" smtClean="0">
                <a:solidFill>
                  <a:srgbClr val="C00000"/>
                </a:solidFill>
              </a:rPr>
              <a:t>不遵守</a:t>
            </a:r>
            <a:r>
              <a:rPr lang="zh-TW" altLang="en-US" dirty="0" smtClean="0"/>
              <a:t>」。</a:t>
            </a:r>
            <a:endParaRPr lang="en-US" altLang="zh-TW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51520" y="188913"/>
            <a:ext cx="8712968" cy="850900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陸、五大守則之一：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熟悉路權、遵守法規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3774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0734" y="1126992"/>
            <a:ext cx="9107245" cy="5112568"/>
          </a:xfrm>
        </p:spPr>
        <p:txBody>
          <a:bodyPr/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solidFill>
                  <a:schemeClr val="tx1"/>
                </a:solidFill>
              </a:rPr>
              <a:t>民國</a:t>
            </a:r>
            <a:r>
              <a:rPr lang="en-US" altLang="zh-TW" sz="3200" dirty="0" smtClean="0">
                <a:solidFill>
                  <a:schemeClr val="tx1"/>
                </a:solidFill>
              </a:rPr>
              <a:t>109</a:t>
            </a:r>
            <a:r>
              <a:rPr lang="zh-TW" altLang="en-US" sz="3200" dirty="0" smtClean="0">
                <a:solidFill>
                  <a:schemeClr val="tx1"/>
                </a:solidFill>
              </a:rPr>
              <a:t>年我國發生之道路交通事故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</a:rPr>
              <a:t>計造成 </a:t>
            </a:r>
            <a:r>
              <a:rPr lang="en-US" altLang="zh-TW" b="1" dirty="0" smtClean="0">
                <a:solidFill>
                  <a:srgbClr val="C00000"/>
                </a:solidFill>
              </a:rPr>
              <a:t>3,000</a:t>
            </a:r>
            <a:r>
              <a:rPr lang="zh-TW" altLang="en-US" b="1" dirty="0" smtClean="0">
                <a:solidFill>
                  <a:srgbClr val="C00000"/>
                </a:solidFill>
              </a:rPr>
              <a:t>人死亡</a:t>
            </a:r>
            <a:r>
              <a:rPr lang="zh-TW" altLang="en-US" b="1" dirty="0" smtClean="0">
                <a:solidFill>
                  <a:srgbClr val="1E03BD"/>
                </a:solidFill>
              </a:rPr>
              <a:t>及</a:t>
            </a:r>
            <a:r>
              <a:rPr lang="en-US" altLang="zh-TW" b="1" dirty="0" smtClean="0">
                <a:solidFill>
                  <a:srgbClr val="C00000"/>
                </a:solidFill>
              </a:rPr>
              <a:t>485,149</a:t>
            </a:r>
            <a:r>
              <a:rPr lang="zh-TW" altLang="en-US" b="1" dirty="0" smtClean="0">
                <a:solidFill>
                  <a:srgbClr val="C00000"/>
                </a:solidFill>
              </a:rPr>
              <a:t>人受傷 </a:t>
            </a:r>
            <a:endParaRPr lang="en-US" altLang="zh-TW" b="1" dirty="0" smtClean="0">
              <a:solidFill>
                <a:srgbClr val="1E03BD"/>
              </a:solidFill>
            </a:endParaRP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</a:rPr>
              <a:t>估計造成</a:t>
            </a:r>
            <a:r>
              <a:rPr lang="zh-TW" altLang="en-US" b="1" dirty="0">
                <a:solidFill>
                  <a:srgbClr val="1E03BD"/>
                </a:solidFill>
              </a:rPr>
              <a:t>超過</a:t>
            </a:r>
            <a:r>
              <a:rPr lang="zh-TW" altLang="en-US" b="1" dirty="0" smtClean="0">
                <a:solidFill>
                  <a:srgbClr val="C00000"/>
                </a:solidFill>
              </a:rPr>
              <a:t>新台幣</a:t>
            </a:r>
            <a:r>
              <a:rPr lang="en-US" altLang="zh-TW" b="1" dirty="0" smtClean="0">
                <a:solidFill>
                  <a:srgbClr val="C00000"/>
                </a:solidFill>
              </a:rPr>
              <a:t>5,000</a:t>
            </a:r>
            <a:r>
              <a:rPr lang="zh-TW" altLang="en-US" b="1" dirty="0">
                <a:solidFill>
                  <a:srgbClr val="C00000"/>
                </a:solidFill>
              </a:rPr>
              <a:t>億</a:t>
            </a:r>
            <a:r>
              <a:rPr lang="zh-TW" altLang="en-US" b="1" dirty="0" smtClean="0">
                <a:solidFill>
                  <a:srgbClr val="C00000"/>
                </a:solidFill>
              </a:rPr>
              <a:t>元之損失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lvl="2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1E03BD"/>
                </a:solidFill>
              </a:rPr>
              <a:t>平均每</a:t>
            </a:r>
            <a:r>
              <a:rPr lang="zh-TW" altLang="en-US" b="1" dirty="0">
                <a:solidFill>
                  <a:srgbClr val="1E03BD"/>
                </a:solidFill>
              </a:rPr>
              <a:t>位</a:t>
            </a:r>
            <a:r>
              <a:rPr lang="zh-TW" altLang="en-US" b="1" dirty="0" smtClean="0">
                <a:solidFill>
                  <a:srgbClr val="1E03BD"/>
                </a:solidFill>
              </a:rPr>
              <a:t>國民損失超</a:t>
            </a:r>
            <a:r>
              <a:rPr lang="zh-TW" altLang="en-US" b="1" dirty="0">
                <a:solidFill>
                  <a:srgbClr val="1E03BD"/>
                </a:solidFill>
              </a:rPr>
              <a:t>過</a:t>
            </a:r>
            <a:r>
              <a:rPr lang="zh-TW" altLang="en-US" b="1" dirty="0" smtClean="0">
                <a:solidFill>
                  <a:srgbClr val="1E03BD"/>
                </a:solidFill>
              </a:rPr>
              <a:t>新台幣</a:t>
            </a:r>
            <a:r>
              <a:rPr lang="en-US" altLang="zh-TW" b="1" dirty="0" smtClean="0">
                <a:solidFill>
                  <a:srgbClr val="1E03BD"/>
                </a:solidFill>
              </a:rPr>
              <a:t>2.2</a:t>
            </a:r>
            <a:r>
              <a:rPr lang="zh-TW" altLang="en-US" b="1" dirty="0" smtClean="0">
                <a:solidFill>
                  <a:srgbClr val="1E03BD"/>
                </a:solidFill>
              </a:rPr>
              <a:t>萬元</a:t>
            </a:r>
            <a:endParaRPr lang="en-US" altLang="zh-TW" b="1" dirty="0">
              <a:solidFill>
                <a:srgbClr val="1E03BD"/>
              </a:solidFill>
            </a:endParaRPr>
          </a:p>
          <a:p>
            <a:pPr lvl="2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1E03BD"/>
                </a:solidFill>
              </a:rPr>
              <a:t>約占我國</a:t>
            </a:r>
            <a:r>
              <a:rPr lang="en-US" altLang="zh-TW" b="1" dirty="0">
                <a:solidFill>
                  <a:srgbClr val="1E03BD"/>
                </a:solidFill>
              </a:rPr>
              <a:t>GDP</a:t>
            </a:r>
            <a:r>
              <a:rPr lang="zh-TW" altLang="en-US" b="1" dirty="0">
                <a:solidFill>
                  <a:srgbClr val="1E03BD"/>
                </a:solidFill>
              </a:rPr>
              <a:t>之</a:t>
            </a:r>
            <a:r>
              <a:rPr lang="en-US" altLang="zh-TW" b="1" dirty="0">
                <a:solidFill>
                  <a:srgbClr val="1E03BD"/>
                </a:solidFill>
              </a:rPr>
              <a:t>3%</a:t>
            </a:r>
            <a:r>
              <a:rPr lang="zh-TW" altLang="en-US" b="1" dirty="0" smtClean="0">
                <a:solidFill>
                  <a:srgbClr val="1E03BD"/>
                </a:solidFill>
              </a:rPr>
              <a:t>，約與台灣高鐵之造價相當</a:t>
            </a:r>
            <a:endParaRPr lang="en-US" altLang="zh-TW" b="1" dirty="0">
              <a:solidFill>
                <a:srgbClr val="1E03BD"/>
              </a:solidFill>
            </a:endParaRP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</a:rPr>
              <a:t>奪走許多</a:t>
            </a:r>
            <a:r>
              <a:rPr lang="zh-TW" altLang="en-US" b="1" dirty="0" smtClean="0">
                <a:solidFill>
                  <a:srgbClr val="C00000"/>
                </a:solidFill>
              </a:rPr>
              <a:t>年輕生命，</a:t>
            </a:r>
            <a:r>
              <a:rPr lang="zh-TW" altLang="en-US" b="1" dirty="0" smtClean="0">
                <a:solidFill>
                  <a:srgbClr val="1E03BD"/>
                </a:solidFill>
              </a:rPr>
              <a:t>留下不少</a:t>
            </a:r>
            <a:r>
              <a:rPr lang="zh-TW" altLang="en-US" b="1" dirty="0" smtClean="0">
                <a:solidFill>
                  <a:srgbClr val="C00000"/>
                </a:solidFill>
              </a:rPr>
              <a:t>植物人</a:t>
            </a:r>
            <a:r>
              <a:rPr lang="zh-TW" altLang="en-US" b="1" dirty="0" smtClean="0">
                <a:solidFill>
                  <a:srgbClr val="1E03BD"/>
                </a:solidFill>
              </a:rPr>
              <a:t>，重創許多家庭的幸福</a:t>
            </a:r>
            <a:endParaRPr lang="zh-TW" altLang="en-US" b="1" dirty="0">
              <a:solidFill>
                <a:srgbClr val="1E03BD"/>
              </a:solidFill>
            </a:endParaRP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</a:rPr>
              <a:t>死傷均</a:t>
            </a:r>
            <a:r>
              <a:rPr lang="zh-TW" altLang="en-US" b="1" dirty="0" smtClean="0">
                <a:solidFill>
                  <a:srgbClr val="C00000"/>
                </a:solidFill>
              </a:rPr>
              <a:t>較民國</a:t>
            </a:r>
            <a:r>
              <a:rPr lang="en-US" altLang="zh-TW" b="1" dirty="0" smtClean="0">
                <a:solidFill>
                  <a:srgbClr val="C00000"/>
                </a:solidFill>
              </a:rPr>
              <a:t>108</a:t>
            </a:r>
            <a:r>
              <a:rPr lang="zh-TW" altLang="en-US" b="1" dirty="0" smtClean="0">
                <a:solidFill>
                  <a:srgbClr val="C00000"/>
                </a:solidFill>
              </a:rPr>
              <a:t>年嚴重</a:t>
            </a:r>
            <a:r>
              <a:rPr lang="zh-TW" altLang="en-US" b="1" dirty="0" smtClean="0">
                <a:solidFill>
                  <a:srgbClr val="1E03BD"/>
                </a:solidFill>
              </a:rPr>
              <a:t>，死亡增加</a:t>
            </a:r>
            <a:r>
              <a:rPr lang="en-US" altLang="zh-TW" b="1" dirty="0" smtClean="0">
                <a:solidFill>
                  <a:srgbClr val="1E03BD"/>
                </a:solidFill>
              </a:rPr>
              <a:t>4.7 %</a:t>
            </a:r>
            <a:r>
              <a:rPr lang="zh-TW" altLang="en-US" b="1" dirty="0" smtClean="0">
                <a:solidFill>
                  <a:srgbClr val="1E03BD"/>
                </a:solidFill>
              </a:rPr>
              <a:t>、受傷增加</a:t>
            </a:r>
            <a:r>
              <a:rPr lang="en-US" altLang="zh-TW" b="1" dirty="0" smtClean="0">
                <a:solidFill>
                  <a:srgbClr val="1E03BD"/>
                </a:solidFill>
              </a:rPr>
              <a:t>6.5%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</a:rPr>
              <a:t>民國</a:t>
            </a:r>
            <a:r>
              <a:rPr lang="en-US" altLang="zh-TW" b="1" dirty="0" smtClean="0">
                <a:solidFill>
                  <a:srgbClr val="1E03BD"/>
                </a:solidFill>
              </a:rPr>
              <a:t>110</a:t>
            </a:r>
            <a:r>
              <a:rPr lang="zh-TW" altLang="en-US" b="1" dirty="0" smtClean="0">
                <a:solidFill>
                  <a:srgbClr val="1E03BD"/>
                </a:solidFill>
              </a:rPr>
              <a:t>年之全國死傷人數會減少嗎？</a:t>
            </a:r>
            <a:r>
              <a:rPr lang="zh-TW" altLang="en-US" b="1" dirty="0" smtClean="0">
                <a:solidFill>
                  <a:srgbClr val="C00000"/>
                </a:solidFill>
              </a:rPr>
              <a:t>改善計畫？行動？ </a:t>
            </a:r>
            <a:endParaRPr lang="en-US" altLang="zh-TW" b="1" dirty="0">
              <a:solidFill>
                <a:srgbClr val="C00000"/>
              </a:solidFill>
            </a:endParaRPr>
          </a:p>
          <a:p>
            <a:pPr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solidFill>
                  <a:schemeClr val="tx1"/>
                </a:solidFill>
              </a:rPr>
              <a:t>道路交通事故</a:t>
            </a:r>
            <a:endParaRPr lang="en-US" altLang="zh-TW" sz="320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</a:rPr>
              <a:t>交通科技文明所帶來的</a:t>
            </a:r>
            <a:r>
              <a:rPr lang="zh-TW" altLang="en-US" b="1" dirty="0" smtClean="0">
                <a:solidFill>
                  <a:srgbClr val="C00000"/>
                </a:solidFill>
              </a:rPr>
              <a:t>社會流行病，</a:t>
            </a:r>
            <a:r>
              <a:rPr lang="zh-TW" altLang="en-US" b="1" dirty="0" smtClean="0">
                <a:solidFill>
                  <a:srgbClr val="1E03BD"/>
                </a:solidFill>
              </a:rPr>
              <a:t>傷害遠較</a:t>
            </a:r>
            <a:r>
              <a:rPr lang="zh-TW" altLang="en-US" b="1" dirty="0" smtClean="0">
                <a:solidFill>
                  <a:srgbClr val="C00000"/>
                </a:solidFill>
              </a:rPr>
              <a:t>武漢病毒</a:t>
            </a:r>
            <a:r>
              <a:rPr lang="zh-TW" altLang="en-US" b="1" dirty="0" smtClean="0">
                <a:solidFill>
                  <a:srgbClr val="1E03BD"/>
                </a:solidFill>
              </a:rPr>
              <a:t>為鉅</a:t>
            </a:r>
            <a:endParaRPr lang="zh-TW" altLang="en-US" b="1" dirty="0">
              <a:solidFill>
                <a:srgbClr val="1E03BD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</a:rPr>
              <a:t>是第二次世界大戰後，危害人類</a:t>
            </a:r>
            <a:r>
              <a:rPr lang="zh-TW" altLang="en-US" b="1" dirty="0" smtClean="0">
                <a:solidFill>
                  <a:srgbClr val="C00000"/>
                </a:solidFill>
              </a:rPr>
              <a:t>生命與財產的最大殺手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</a:rPr>
              <a:t>如何有效</a:t>
            </a:r>
            <a:r>
              <a:rPr lang="zh-TW" altLang="en-US" b="1" dirty="0" smtClean="0">
                <a:solidFill>
                  <a:srgbClr val="C00000"/>
                </a:solidFill>
              </a:rPr>
              <a:t>抑制交通事故死傷</a:t>
            </a:r>
            <a:r>
              <a:rPr lang="zh-TW" altLang="en-US" b="1" dirty="0" smtClean="0">
                <a:solidFill>
                  <a:srgbClr val="1E03BD"/>
                </a:solidFill>
              </a:rPr>
              <a:t>已成為全球努力的</a:t>
            </a:r>
            <a:r>
              <a:rPr lang="zh-TW" altLang="en-US" b="1" dirty="0">
                <a:solidFill>
                  <a:srgbClr val="1E03BD"/>
                </a:solidFill>
              </a:rPr>
              <a:t>目</a:t>
            </a:r>
            <a:r>
              <a:rPr lang="zh-TW" altLang="en-US" b="1" dirty="0" smtClean="0">
                <a:solidFill>
                  <a:srgbClr val="1E03BD"/>
                </a:solidFill>
              </a:rPr>
              <a:t>標</a:t>
            </a:r>
            <a:endParaRPr lang="en-US" altLang="zh-TW" b="1" dirty="0">
              <a:solidFill>
                <a:srgbClr val="1E03BD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9512" y="188913"/>
            <a:ext cx="8856984" cy="850900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壹、認識我國的道路交通事故</a:t>
            </a:r>
            <a:r>
              <a:rPr lang="en-US" altLang="zh-TW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(1/8)</a:t>
            </a:r>
            <a:endParaRPr lang="zh-TW" altLang="en-US" sz="4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575" y="1700808"/>
            <a:ext cx="2016225" cy="1008112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19649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49685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solidFill>
                  <a:schemeClr val="tx1"/>
                </a:solidFill>
              </a:rPr>
              <a:t>交通事故之發生，均因</a:t>
            </a:r>
            <a:r>
              <a:rPr lang="zh-TW" altLang="en-US" sz="3200" dirty="0" smtClean="0">
                <a:solidFill>
                  <a:srgbClr val="C00000"/>
                </a:solidFill>
              </a:rPr>
              <a:t>你我雙方彼此未看清楚</a:t>
            </a:r>
            <a:endParaRPr lang="en-US" altLang="zh-TW" sz="3200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solidFill>
                  <a:schemeClr val="tx1"/>
                </a:solidFill>
              </a:rPr>
              <a:t>如何讓自己被他人</a:t>
            </a:r>
            <a:r>
              <a:rPr lang="en-US" altLang="zh-TW" sz="3200" dirty="0" smtClean="0">
                <a:solidFill>
                  <a:schemeClr val="tx1"/>
                </a:solidFill>
              </a:rPr>
              <a:t>(</a:t>
            </a:r>
            <a:r>
              <a:rPr lang="zh-TW" altLang="en-US" sz="3200" dirty="0" smtClean="0">
                <a:solidFill>
                  <a:schemeClr val="tx1"/>
                </a:solidFill>
              </a:rPr>
              <a:t>車</a:t>
            </a:r>
            <a:r>
              <a:rPr lang="en-US" altLang="zh-TW" sz="3200" dirty="0" smtClean="0">
                <a:solidFill>
                  <a:schemeClr val="tx1"/>
                </a:solidFill>
              </a:rPr>
              <a:t>)</a:t>
            </a:r>
            <a:r>
              <a:rPr lang="zh-TW" altLang="en-US" sz="3200" dirty="0" smtClean="0">
                <a:solidFill>
                  <a:schemeClr val="tx1"/>
                </a:solidFill>
              </a:rPr>
              <a:t>清楚地看見？</a:t>
            </a:r>
            <a:endParaRPr lang="en-US" altLang="zh-TW" sz="3200" dirty="0" smtClean="0">
              <a:solidFill>
                <a:schemeClr val="tx1"/>
              </a:solidFill>
            </a:endParaRPr>
          </a:p>
          <a:p>
            <a:pPr lvl="1"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</a:rPr>
              <a:t>穿戴</a:t>
            </a:r>
            <a:r>
              <a:rPr lang="zh-TW" altLang="en-US" b="1" u="sng" dirty="0" smtClean="0">
                <a:solidFill>
                  <a:srgbClr val="1E03BD"/>
                </a:solidFill>
              </a:rPr>
              <a:t>鮮豔的衣物</a:t>
            </a:r>
            <a:r>
              <a:rPr lang="zh-TW" altLang="en-US" b="1" dirty="0" smtClean="0">
                <a:solidFill>
                  <a:srgbClr val="1E03BD"/>
                </a:solidFill>
              </a:rPr>
              <a:t>，提高自己的顯著性</a:t>
            </a:r>
            <a:r>
              <a:rPr lang="zh-TW" altLang="en-US" b="1" dirty="0" smtClean="0">
                <a:solidFill>
                  <a:srgbClr val="C00000"/>
                </a:solidFill>
              </a:rPr>
              <a:t> </a:t>
            </a:r>
            <a:r>
              <a:rPr lang="en-US" altLang="zh-TW" b="1" dirty="0" smtClean="0">
                <a:solidFill>
                  <a:srgbClr val="C00000"/>
                </a:solidFill>
              </a:rPr>
              <a:t>(</a:t>
            </a:r>
            <a:r>
              <a:rPr lang="zh-TW" altLang="en-US" b="1" dirty="0" smtClean="0">
                <a:solidFill>
                  <a:srgbClr val="C00000"/>
                </a:solidFill>
              </a:rPr>
              <a:t>夜間穿深色衣服外出</a:t>
            </a:r>
            <a:r>
              <a:rPr lang="en-US" altLang="zh-TW" b="1" dirty="0" smtClean="0">
                <a:solidFill>
                  <a:srgbClr val="C00000"/>
                </a:solidFill>
              </a:rPr>
              <a:t>)</a:t>
            </a:r>
          </a:p>
          <a:p>
            <a:pPr lvl="1"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</a:rPr>
              <a:t>讓別人有</a:t>
            </a:r>
            <a:r>
              <a:rPr lang="zh-TW" altLang="en-US" b="1" u="sng" dirty="0" smtClean="0">
                <a:solidFill>
                  <a:srgbClr val="1E03BD"/>
                </a:solidFill>
              </a:rPr>
              <a:t>足夠的時間</a:t>
            </a:r>
            <a:r>
              <a:rPr lang="zh-TW" altLang="en-US" b="1" dirty="0" smtClean="0">
                <a:solidFill>
                  <a:srgbClr val="1E03BD"/>
                </a:solidFill>
              </a:rPr>
              <a:t>看見你 </a:t>
            </a:r>
            <a:r>
              <a:rPr lang="en-US" altLang="zh-TW" b="1" dirty="0" smtClean="0">
                <a:solidFill>
                  <a:srgbClr val="C00000"/>
                </a:solidFill>
              </a:rPr>
              <a:t>(</a:t>
            </a:r>
            <a:r>
              <a:rPr lang="zh-TW" altLang="en-US" b="1" dirty="0" smtClean="0">
                <a:solidFill>
                  <a:srgbClr val="C00000"/>
                </a:solidFill>
              </a:rPr>
              <a:t>不要從路邊突然衝入道路</a:t>
            </a:r>
            <a:r>
              <a:rPr lang="en-US" altLang="zh-TW" b="1" dirty="0" smtClean="0">
                <a:solidFill>
                  <a:srgbClr val="C00000"/>
                </a:solidFill>
              </a:rPr>
              <a:t>)</a:t>
            </a:r>
          </a:p>
          <a:p>
            <a:pPr lvl="1"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</a:rPr>
              <a:t>讓別人能從</a:t>
            </a:r>
            <a:r>
              <a:rPr lang="zh-TW" altLang="en-US" b="1" u="sng" dirty="0" smtClean="0">
                <a:solidFill>
                  <a:srgbClr val="1E03BD"/>
                </a:solidFill>
              </a:rPr>
              <a:t>夠遠的地方</a:t>
            </a:r>
            <a:r>
              <a:rPr lang="zh-TW" altLang="en-US" b="1" dirty="0" smtClean="0">
                <a:solidFill>
                  <a:srgbClr val="1E03BD"/>
                </a:solidFill>
              </a:rPr>
              <a:t>看見你 </a:t>
            </a:r>
            <a:r>
              <a:rPr lang="en-US" altLang="zh-TW" b="1" dirty="0" smtClean="0">
                <a:solidFill>
                  <a:srgbClr val="C00000"/>
                </a:solidFill>
              </a:rPr>
              <a:t>(</a:t>
            </a:r>
            <a:r>
              <a:rPr lang="zh-TW" altLang="en-US" b="1" dirty="0" smtClean="0">
                <a:solidFill>
                  <a:srgbClr val="C00000"/>
                </a:solidFill>
              </a:rPr>
              <a:t>注意來車視線是否被擋住</a:t>
            </a:r>
            <a:r>
              <a:rPr lang="en-US" altLang="zh-TW" b="1" dirty="0" smtClean="0">
                <a:solidFill>
                  <a:srgbClr val="C00000"/>
                </a:solidFill>
              </a:rPr>
              <a:t>)</a:t>
            </a:r>
          </a:p>
          <a:p>
            <a:pPr lvl="1"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</a:rPr>
              <a:t>不從別人</a:t>
            </a:r>
            <a:r>
              <a:rPr lang="zh-TW" altLang="en-US" b="1" u="sng" dirty="0" smtClean="0">
                <a:solidFill>
                  <a:srgbClr val="1E03BD"/>
                </a:solidFill>
              </a:rPr>
              <a:t>不預期處</a:t>
            </a:r>
            <a:r>
              <a:rPr lang="zh-TW" altLang="en-US" b="1" dirty="0" smtClean="0">
                <a:solidFill>
                  <a:srgbClr val="1E03BD"/>
                </a:solidFill>
              </a:rPr>
              <a:t>穿越道路 </a:t>
            </a:r>
            <a:r>
              <a:rPr lang="en-US" altLang="zh-TW" b="1" dirty="0" smtClean="0">
                <a:solidFill>
                  <a:srgbClr val="C00000"/>
                </a:solidFill>
              </a:rPr>
              <a:t>(</a:t>
            </a:r>
            <a:r>
              <a:rPr lang="zh-TW" altLang="en-US" b="1" dirty="0" smtClean="0">
                <a:solidFill>
                  <a:srgbClr val="C00000"/>
                </a:solidFill>
              </a:rPr>
              <a:t>擁擠車陣間、中央分隔島等</a:t>
            </a:r>
            <a:r>
              <a:rPr lang="en-US" altLang="zh-TW" b="1" dirty="0" smtClean="0">
                <a:solidFill>
                  <a:srgbClr val="C00000"/>
                </a:solidFill>
              </a:rPr>
              <a:t>)</a:t>
            </a:r>
          </a:p>
          <a:p>
            <a:pPr lvl="1"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</a:rPr>
              <a:t>從</a:t>
            </a:r>
            <a:r>
              <a:rPr lang="zh-TW" altLang="en-US" b="1" u="sng" dirty="0" smtClean="0">
                <a:solidFill>
                  <a:srgbClr val="1E03BD"/>
                </a:solidFill>
              </a:rPr>
              <a:t>直線段</a:t>
            </a:r>
            <a:r>
              <a:rPr lang="en-US" altLang="zh-TW" b="1" dirty="0" smtClean="0">
                <a:solidFill>
                  <a:srgbClr val="1E03BD"/>
                </a:solidFill>
              </a:rPr>
              <a:t>(</a:t>
            </a:r>
            <a:r>
              <a:rPr lang="zh-TW" altLang="en-US" b="1" dirty="0" smtClean="0">
                <a:solidFill>
                  <a:srgbClr val="1E03BD"/>
                </a:solidFill>
              </a:rPr>
              <a:t>不要從曲線段</a:t>
            </a:r>
            <a:r>
              <a:rPr lang="en-US" altLang="zh-TW" b="1" dirty="0" smtClean="0">
                <a:solidFill>
                  <a:srgbClr val="1E03BD"/>
                </a:solidFill>
              </a:rPr>
              <a:t>)</a:t>
            </a:r>
            <a:r>
              <a:rPr lang="zh-TW" altLang="en-US" b="1" dirty="0" smtClean="0">
                <a:solidFill>
                  <a:srgbClr val="1E03BD"/>
                </a:solidFill>
              </a:rPr>
              <a:t>穿越道路  </a:t>
            </a:r>
            <a:r>
              <a:rPr lang="en-US" altLang="zh-TW" b="1" dirty="0" smtClean="0">
                <a:solidFill>
                  <a:srgbClr val="C00000"/>
                </a:solidFill>
              </a:rPr>
              <a:t>(</a:t>
            </a:r>
            <a:r>
              <a:rPr lang="zh-TW" altLang="en-US" b="1" dirty="0" smtClean="0">
                <a:solidFill>
                  <a:srgbClr val="C00000"/>
                </a:solidFill>
              </a:rPr>
              <a:t>讓別人提早看見你</a:t>
            </a:r>
            <a:r>
              <a:rPr lang="en-US" altLang="zh-TW" b="1" dirty="0" smtClean="0">
                <a:solidFill>
                  <a:srgbClr val="C00000"/>
                </a:solidFill>
              </a:rPr>
              <a:t>)</a:t>
            </a:r>
          </a:p>
          <a:p>
            <a:pPr lvl="1"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zh-TW" altLang="en-US" b="1" u="sng" dirty="0" smtClean="0">
                <a:solidFill>
                  <a:srgbClr val="1E03BD"/>
                </a:solidFill>
              </a:rPr>
              <a:t>揮動</a:t>
            </a:r>
            <a:r>
              <a:rPr lang="zh-TW" altLang="en-US" b="1" dirty="0" smtClean="0">
                <a:solidFill>
                  <a:srgbClr val="1E03BD"/>
                </a:solidFill>
              </a:rPr>
              <a:t>比靜止較容易被看見 </a:t>
            </a:r>
            <a:r>
              <a:rPr lang="en-US" altLang="zh-TW" b="1" dirty="0" smtClean="0">
                <a:solidFill>
                  <a:srgbClr val="C00000"/>
                </a:solidFill>
              </a:rPr>
              <a:t>(</a:t>
            </a:r>
            <a:r>
              <a:rPr lang="zh-TW" altLang="en-US" b="1" dirty="0" smtClean="0">
                <a:solidFill>
                  <a:srgbClr val="C00000"/>
                </a:solidFill>
              </a:rPr>
              <a:t>揮動手臂、旗幟、手巾等</a:t>
            </a:r>
            <a:r>
              <a:rPr lang="en-US" altLang="zh-TW" b="1" dirty="0" smtClean="0">
                <a:solidFill>
                  <a:srgbClr val="C00000"/>
                </a:solidFill>
              </a:rPr>
              <a:t>)</a:t>
            </a:r>
          </a:p>
          <a:p>
            <a:pPr lvl="1"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</a:rPr>
              <a:t>不要落入汽車、機車之</a:t>
            </a:r>
            <a:r>
              <a:rPr lang="zh-TW" altLang="en-US" b="1" u="sng" dirty="0" smtClean="0">
                <a:solidFill>
                  <a:srgbClr val="1E03BD"/>
                </a:solidFill>
              </a:rPr>
              <a:t>視野死角  </a:t>
            </a:r>
            <a:r>
              <a:rPr lang="en-US" altLang="zh-TW" b="1" dirty="0" smtClean="0">
                <a:solidFill>
                  <a:srgbClr val="C00000"/>
                </a:solidFill>
              </a:rPr>
              <a:t>(</a:t>
            </a:r>
            <a:r>
              <a:rPr lang="zh-TW" altLang="en-US" b="1" dirty="0" smtClean="0">
                <a:solidFill>
                  <a:srgbClr val="C00000"/>
                </a:solidFill>
              </a:rPr>
              <a:t>從公車旁或前方穿越時</a:t>
            </a:r>
            <a:r>
              <a:rPr lang="en-US" altLang="zh-TW" b="1" dirty="0" smtClean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8509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柒、五大守則之二：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看得見您，您看得見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 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(1/2)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8260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50405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</a:rPr>
              <a:t>如何</a:t>
            </a:r>
            <a:r>
              <a:rPr lang="zh-TW" altLang="en-US" dirty="0">
                <a:solidFill>
                  <a:schemeClr val="tx1"/>
                </a:solidFill>
              </a:rPr>
              <a:t>讓</a:t>
            </a:r>
            <a:r>
              <a:rPr lang="zh-TW" altLang="en-US" dirty="0" smtClean="0">
                <a:solidFill>
                  <a:schemeClr val="tx1"/>
                </a:solidFill>
              </a:rPr>
              <a:t>自己清楚看見來車？</a:t>
            </a:r>
            <a:endParaRPr lang="en-US" altLang="zh-TW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chemeClr val="tx1"/>
                </a:solidFill>
              </a:rPr>
              <a:t>進入道路</a:t>
            </a:r>
            <a:r>
              <a:rPr lang="en-US" altLang="zh-TW" b="1" dirty="0" smtClean="0">
                <a:solidFill>
                  <a:schemeClr val="tx1"/>
                </a:solidFill>
              </a:rPr>
              <a:t>(</a:t>
            </a:r>
            <a:r>
              <a:rPr lang="zh-TW" altLang="en-US" b="1" dirty="0" smtClean="0">
                <a:solidFill>
                  <a:schemeClr val="tx1"/>
                </a:solidFill>
              </a:rPr>
              <a:t>或交岔路口</a:t>
            </a:r>
            <a:r>
              <a:rPr lang="en-US" altLang="zh-TW" b="1" dirty="0" smtClean="0">
                <a:solidFill>
                  <a:schemeClr val="tx1"/>
                </a:solidFill>
              </a:rPr>
              <a:t>)</a:t>
            </a:r>
            <a:r>
              <a:rPr lang="zh-TW" altLang="en-US" b="1" dirty="0" smtClean="0">
                <a:solidFill>
                  <a:schemeClr val="tx1"/>
                </a:solidFill>
              </a:rPr>
              <a:t>前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pPr lvl="2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C00000"/>
                </a:solidFill>
              </a:rPr>
              <a:t>選擇</a:t>
            </a:r>
            <a:r>
              <a:rPr lang="zh-TW" altLang="en-US" b="1" u="sng" dirty="0" smtClean="0">
                <a:solidFill>
                  <a:srgbClr val="C00000"/>
                </a:solidFill>
              </a:rPr>
              <a:t>安全</a:t>
            </a:r>
            <a:r>
              <a:rPr lang="zh-TW" altLang="en-US" b="1" dirty="0" smtClean="0">
                <a:solidFill>
                  <a:srgbClr val="C00000"/>
                </a:solidFill>
              </a:rPr>
              <a:t>且</a:t>
            </a:r>
            <a:r>
              <a:rPr lang="zh-TW" altLang="en-US" b="1" u="sng" dirty="0" smtClean="0">
                <a:solidFill>
                  <a:srgbClr val="C00000"/>
                </a:solidFill>
              </a:rPr>
              <a:t>視線良好</a:t>
            </a:r>
            <a:r>
              <a:rPr lang="en-US" altLang="zh-TW" b="1" u="sng" dirty="0" smtClean="0">
                <a:solidFill>
                  <a:srgbClr val="C00000"/>
                </a:solidFill>
              </a:rPr>
              <a:t>(</a:t>
            </a:r>
            <a:r>
              <a:rPr lang="zh-TW" altLang="en-US" b="1" u="sng" dirty="0" smtClean="0">
                <a:solidFill>
                  <a:srgbClr val="C00000"/>
                </a:solidFill>
              </a:rPr>
              <a:t>能看得夠遠且清楚</a:t>
            </a:r>
            <a:r>
              <a:rPr lang="en-US" altLang="zh-TW" b="1" u="sng" dirty="0" smtClean="0">
                <a:solidFill>
                  <a:srgbClr val="C00000"/>
                </a:solidFill>
              </a:rPr>
              <a:t>)</a:t>
            </a:r>
            <a:r>
              <a:rPr lang="zh-TW" altLang="en-US" b="1" u="sng" dirty="0" smtClean="0">
                <a:solidFill>
                  <a:srgbClr val="C00000"/>
                </a:solidFill>
              </a:rPr>
              <a:t>之位置觀察來車</a:t>
            </a:r>
            <a:endParaRPr lang="en-US" altLang="zh-TW" b="1" dirty="0">
              <a:solidFill>
                <a:srgbClr val="C00000"/>
              </a:solidFill>
            </a:endParaRPr>
          </a:p>
          <a:p>
            <a:pPr lvl="2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C00000"/>
                </a:solidFill>
              </a:rPr>
              <a:t>觀察來車之動向</a:t>
            </a:r>
            <a:r>
              <a:rPr lang="en-US" altLang="zh-TW" b="1" dirty="0" smtClean="0">
                <a:solidFill>
                  <a:srgbClr val="C00000"/>
                </a:solidFill>
              </a:rPr>
              <a:t>(</a:t>
            </a:r>
            <a:r>
              <a:rPr lang="zh-TW" altLang="en-US" b="1" dirty="0" smtClean="0">
                <a:solidFill>
                  <a:srgbClr val="C00000"/>
                </a:solidFill>
              </a:rPr>
              <a:t>直行、轉彎、變換車道等</a:t>
            </a:r>
            <a:r>
              <a:rPr lang="en-US" altLang="zh-TW" b="1" dirty="0" smtClean="0">
                <a:solidFill>
                  <a:srgbClr val="C00000"/>
                </a:solidFill>
              </a:rPr>
              <a:t>)</a:t>
            </a:r>
            <a:r>
              <a:rPr lang="zh-TW" altLang="en-US" b="1" dirty="0" smtClean="0">
                <a:solidFill>
                  <a:srgbClr val="C00000"/>
                </a:solidFill>
              </a:rPr>
              <a:t>與速度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lvl="2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C00000"/>
                </a:solidFill>
              </a:rPr>
              <a:t>確認安全無虞後才通過</a:t>
            </a:r>
            <a:r>
              <a:rPr lang="zh-TW" altLang="en-US" b="1" dirty="0">
                <a:solidFill>
                  <a:srgbClr val="C00000"/>
                </a:solidFill>
              </a:rPr>
              <a:t>；如果視線被</a:t>
            </a:r>
            <a:r>
              <a:rPr lang="zh-TW" altLang="en-US" b="1" dirty="0" smtClean="0">
                <a:solidFill>
                  <a:srgbClr val="C00000"/>
                </a:solidFill>
              </a:rPr>
              <a:t>擋，務必更加小心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chemeClr val="tx1"/>
                </a:solidFill>
              </a:rPr>
              <a:t>穿越道路時</a:t>
            </a:r>
            <a:r>
              <a:rPr lang="zh-TW" altLang="en-US" dirty="0" smtClean="0">
                <a:solidFill>
                  <a:schemeClr val="tx1"/>
                </a:solidFill>
              </a:rPr>
              <a:t>： </a:t>
            </a:r>
            <a:r>
              <a:rPr lang="en-US" altLang="zh-TW" b="1" dirty="0" smtClean="0">
                <a:solidFill>
                  <a:srgbClr val="1E03BD"/>
                </a:solidFill>
                <a:sym typeface="Wingdings" panose="05000000000000000000" pitchFamily="2" charset="2"/>
              </a:rPr>
              <a:t>(1)</a:t>
            </a:r>
            <a:r>
              <a:rPr lang="zh-TW" altLang="en-US" b="1" dirty="0" smtClean="0">
                <a:solidFill>
                  <a:srgbClr val="1E03BD"/>
                </a:solidFill>
                <a:sym typeface="Wingdings" panose="05000000000000000000" pitchFamily="2" charset="2"/>
              </a:rPr>
              <a:t>有實體中央分隔島；</a:t>
            </a:r>
            <a:r>
              <a:rPr lang="en-US" altLang="zh-TW" b="1" dirty="0" smtClean="0">
                <a:solidFill>
                  <a:srgbClr val="1E03BD"/>
                </a:solidFill>
                <a:sym typeface="Wingdings" panose="05000000000000000000" pitchFamily="2" charset="2"/>
              </a:rPr>
              <a:t>(2)</a:t>
            </a:r>
            <a:r>
              <a:rPr lang="zh-TW" altLang="en-US" b="1" dirty="0" smtClean="0">
                <a:solidFill>
                  <a:srgbClr val="1E03BD"/>
                </a:solidFill>
                <a:sym typeface="Wingdings" panose="05000000000000000000" pitchFamily="2" charset="2"/>
              </a:rPr>
              <a:t>劃有雙黃線；</a:t>
            </a:r>
            <a:r>
              <a:rPr lang="en-US" altLang="zh-TW" b="1" dirty="0" smtClean="0">
                <a:solidFill>
                  <a:srgbClr val="1E03BD"/>
                </a:solidFill>
                <a:sym typeface="Wingdings" panose="05000000000000000000" pitchFamily="2" charset="2"/>
              </a:rPr>
              <a:t>(2) </a:t>
            </a:r>
            <a:r>
              <a:rPr lang="en-US" altLang="zh-TW" b="1" dirty="0" smtClean="0">
                <a:solidFill>
                  <a:srgbClr val="1E03BD"/>
                </a:solidFill>
              </a:rPr>
              <a:t>100</a:t>
            </a:r>
            <a:r>
              <a:rPr lang="zh-TW" altLang="en-US" b="1" dirty="0" smtClean="0">
                <a:solidFill>
                  <a:srgbClr val="1E03BD"/>
                </a:solidFill>
              </a:rPr>
              <a:t>公尺內有人行穿越道</a:t>
            </a:r>
            <a:r>
              <a:rPr lang="en-US" altLang="zh-TW" b="1" dirty="0" smtClean="0">
                <a:solidFill>
                  <a:srgbClr val="1E03BD"/>
                </a:solidFill>
              </a:rPr>
              <a:t>(</a:t>
            </a:r>
            <a:r>
              <a:rPr lang="zh-TW" altLang="en-US" b="1" dirty="0" smtClean="0">
                <a:solidFill>
                  <a:srgbClr val="1E03BD"/>
                </a:solidFill>
              </a:rPr>
              <a:t>枕木紋</a:t>
            </a:r>
            <a:r>
              <a:rPr lang="en-US" altLang="zh-TW" b="1" dirty="0" smtClean="0">
                <a:solidFill>
                  <a:srgbClr val="1E03BD"/>
                </a:solidFill>
              </a:rPr>
              <a:t>)</a:t>
            </a:r>
            <a:r>
              <a:rPr lang="zh-TW" altLang="en-US" b="1" dirty="0" smtClean="0">
                <a:solidFill>
                  <a:srgbClr val="1E03BD"/>
                </a:solidFill>
              </a:rPr>
              <a:t>時不得穿越。</a:t>
            </a:r>
            <a:endParaRPr lang="en-US" altLang="zh-TW" b="1" dirty="0" smtClean="0">
              <a:solidFill>
                <a:srgbClr val="1E03BD"/>
              </a:solidFill>
            </a:endParaRPr>
          </a:p>
          <a:p>
            <a:pPr lvl="2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C00000"/>
                </a:solidFill>
              </a:rPr>
              <a:t>先左看、再右看、再一次左看，確認安全無虞後再行通過。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lvl="2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C00000"/>
                </a:solidFill>
              </a:rPr>
              <a:t>不要嬉鬧或玩手機，且要注意左右可能出現的來車</a:t>
            </a:r>
            <a:r>
              <a:rPr lang="zh-TW" altLang="en-US" b="1" dirty="0" smtClean="0">
                <a:solidFill>
                  <a:srgbClr val="C00000"/>
                </a:solidFill>
              </a:rPr>
              <a:t>。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chemeClr val="tx1"/>
                </a:solidFill>
              </a:rPr>
              <a:t>穿越交岔路口時，</a:t>
            </a:r>
            <a:r>
              <a:rPr lang="zh-TW" altLang="en-US" b="1" dirty="0" smtClean="0">
                <a:solidFill>
                  <a:srgbClr val="1E03BD"/>
                </a:solidFill>
              </a:rPr>
              <a:t>注意</a:t>
            </a:r>
            <a:r>
              <a:rPr lang="zh-TW" altLang="en-US" b="1" u="sng" dirty="0" smtClean="0">
                <a:solidFill>
                  <a:srgbClr val="1E03BD"/>
                </a:solidFill>
              </a:rPr>
              <a:t>左方</a:t>
            </a:r>
            <a:r>
              <a:rPr lang="zh-TW" altLang="en-US" b="1" dirty="0" smtClean="0">
                <a:solidFill>
                  <a:srgbClr val="1E03BD"/>
                </a:solidFill>
              </a:rPr>
              <a:t>、</a:t>
            </a:r>
            <a:r>
              <a:rPr lang="zh-TW" altLang="en-US" b="1" u="sng" dirty="0" smtClean="0">
                <a:solidFill>
                  <a:srgbClr val="1E03BD"/>
                </a:solidFill>
              </a:rPr>
              <a:t>右方</a:t>
            </a:r>
            <a:r>
              <a:rPr lang="zh-TW" altLang="en-US" b="1" dirty="0" smtClean="0">
                <a:solidFill>
                  <a:srgbClr val="1E03BD"/>
                </a:solidFill>
              </a:rPr>
              <a:t>、</a:t>
            </a:r>
            <a:r>
              <a:rPr lang="zh-TW" altLang="en-US" b="1" u="sng" dirty="0" smtClean="0">
                <a:solidFill>
                  <a:srgbClr val="1E03BD"/>
                </a:solidFill>
              </a:rPr>
              <a:t>對向</a:t>
            </a:r>
            <a:r>
              <a:rPr lang="zh-TW" altLang="en-US" b="1" dirty="0" smtClean="0">
                <a:solidFill>
                  <a:srgbClr val="1E03BD"/>
                </a:solidFill>
              </a:rPr>
              <a:t>及</a:t>
            </a:r>
            <a:r>
              <a:rPr lang="zh-TW" altLang="en-US" b="1" u="sng" dirty="0" smtClean="0">
                <a:solidFill>
                  <a:srgbClr val="1E03BD"/>
                </a:solidFill>
              </a:rPr>
              <a:t>後方</a:t>
            </a:r>
            <a:r>
              <a:rPr lang="zh-TW" altLang="en-US" b="1" dirty="0" smtClean="0">
                <a:solidFill>
                  <a:srgbClr val="1E03BD"/>
                </a:solidFill>
              </a:rPr>
              <a:t>來車，安全無虞後再行通過。</a:t>
            </a:r>
            <a:endParaRPr lang="en-US" altLang="zh-TW" b="1" dirty="0" smtClean="0">
              <a:solidFill>
                <a:srgbClr val="1E03BD"/>
              </a:solidFill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chemeClr val="tx1"/>
                </a:solidFill>
              </a:rPr>
              <a:t>行人靠邊走：</a:t>
            </a:r>
            <a:r>
              <a:rPr lang="zh-TW" altLang="en-US" b="1" dirty="0" smtClean="0">
                <a:solidFill>
                  <a:srgbClr val="1E03BD"/>
                </a:solidFill>
              </a:rPr>
              <a:t>選擇安全的那一邊，行走騎樓或人行道；必須與車輛共用道路時，</a:t>
            </a:r>
            <a:r>
              <a:rPr lang="zh-TW" altLang="en-US" b="1" dirty="0" smtClean="0">
                <a:solidFill>
                  <a:srgbClr val="C00000"/>
                </a:solidFill>
              </a:rPr>
              <a:t>請面向來車靠邊走</a:t>
            </a:r>
            <a:r>
              <a:rPr lang="zh-TW" altLang="en-US" b="1" dirty="0" smtClean="0">
                <a:solidFill>
                  <a:srgbClr val="1E03BD"/>
                </a:solidFill>
              </a:rPr>
              <a:t>，避免車輛從後追撞。</a:t>
            </a:r>
            <a:endParaRPr lang="en-US" altLang="zh-TW" b="1" dirty="0" smtClean="0">
              <a:solidFill>
                <a:srgbClr val="1E03BD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8509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柒、五大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守則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之二：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我看得見您，您看得見我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(2/2)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6985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1077713"/>
            <a:ext cx="8856984" cy="508759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solidFill>
                  <a:schemeClr val="tx1"/>
                </a:solidFill>
              </a:rPr>
              <a:t>安全空間</a:t>
            </a:r>
            <a:r>
              <a:rPr lang="en-US" altLang="zh-TW" sz="3200" dirty="0" smtClean="0">
                <a:solidFill>
                  <a:schemeClr val="tx1"/>
                </a:solidFill>
              </a:rPr>
              <a:t>(Safety margin)</a:t>
            </a:r>
            <a:r>
              <a:rPr lang="zh-TW" altLang="en-US" sz="3200" dirty="0" smtClean="0">
                <a:solidFill>
                  <a:schemeClr val="tx1"/>
                </a:solidFill>
              </a:rPr>
              <a:t>觀念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800" b="1" dirty="0" smtClean="0">
                <a:solidFill>
                  <a:srgbClr val="1E03BD"/>
                </a:solidFill>
              </a:rPr>
              <a:t>孩子穿越道路時</a:t>
            </a:r>
            <a:endParaRPr lang="en-US" altLang="zh-TW" sz="2800" b="1" dirty="0" smtClean="0">
              <a:solidFill>
                <a:srgbClr val="1E03BD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1E03BD"/>
                </a:solidFill>
              </a:rPr>
              <a:t>再三地猶豫後仍然衝過，結果就被車輛撞擊了；</a:t>
            </a:r>
            <a:endParaRPr lang="en-US" altLang="zh-TW" b="1" dirty="0" smtClean="0">
              <a:solidFill>
                <a:srgbClr val="1E03BD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1E03BD"/>
                </a:solidFill>
              </a:rPr>
              <a:t>孩子並不是沒有看到車輛，只是作錯了決定；</a:t>
            </a:r>
            <a:endParaRPr lang="en-US" altLang="zh-TW" b="1" dirty="0" smtClean="0">
              <a:solidFill>
                <a:srgbClr val="1E03BD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1E03BD"/>
                </a:solidFill>
              </a:rPr>
              <a:t>他為什麼猶豫？</a:t>
            </a:r>
            <a:r>
              <a:rPr lang="zh-TW" altLang="en-US" b="1" dirty="0" smtClean="0">
                <a:solidFill>
                  <a:srgbClr val="C00000"/>
                </a:solidFill>
              </a:rPr>
              <a:t>因為沒有絕對安全通過的把握！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800" b="1" dirty="0" smtClean="0">
                <a:solidFill>
                  <a:srgbClr val="1E03BD"/>
                </a:solidFill>
              </a:rPr>
              <a:t>車輛在交岔路口欲左轉時</a:t>
            </a:r>
            <a:endParaRPr lang="en-US" altLang="zh-TW" sz="2800" b="1" dirty="0" smtClean="0">
              <a:solidFill>
                <a:srgbClr val="1E03BD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1E03BD"/>
                </a:solidFill>
              </a:rPr>
              <a:t>對向的車輛不斷迎面而來</a:t>
            </a:r>
            <a:endParaRPr lang="en-US" altLang="zh-TW" b="1" dirty="0" smtClean="0">
              <a:solidFill>
                <a:srgbClr val="1E03BD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1E03BD"/>
                </a:solidFill>
              </a:rPr>
              <a:t>您是否有猶豫不決於「該不該轉」的經驗？</a:t>
            </a:r>
            <a:endParaRPr lang="en-US" altLang="zh-TW" b="1" dirty="0" smtClean="0">
              <a:solidFill>
                <a:srgbClr val="1E03BD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1E03BD"/>
                </a:solidFill>
              </a:rPr>
              <a:t>您為什麼會猶豫不決呢？</a:t>
            </a:r>
            <a:r>
              <a:rPr lang="zh-TW" altLang="en-US" b="1" dirty="0" smtClean="0">
                <a:solidFill>
                  <a:srgbClr val="C00000"/>
                </a:solidFill>
              </a:rPr>
              <a:t>因為沒有絕對安全通過的把握！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800" b="1" dirty="0" smtClean="0">
                <a:solidFill>
                  <a:srgbClr val="1E03BD"/>
                </a:solidFill>
              </a:rPr>
              <a:t>本來就沒安全把握，又浪費一、兩秒鐘「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猶豫</a:t>
            </a:r>
            <a:r>
              <a:rPr lang="zh-TW" altLang="en-US" sz="2800" b="1" dirty="0" smtClean="0">
                <a:solidFill>
                  <a:srgbClr val="1E03BD"/>
                </a:solidFill>
              </a:rPr>
              <a:t>」</a:t>
            </a:r>
            <a:endParaRPr lang="en-US" altLang="zh-TW" sz="2800" b="1" dirty="0" smtClean="0">
              <a:solidFill>
                <a:srgbClr val="1E03BD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1E03BD"/>
                </a:solidFill>
              </a:rPr>
              <a:t>此時若採取通過行動，是不是更危險？</a:t>
            </a:r>
            <a:endParaRPr lang="en-US" altLang="zh-TW" b="1" dirty="0" smtClean="0">
              <a:solidFill>
                <a:srgbClr val="1E03BD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C00000"/>
                </a:solidFill>
              </a:rPr>
              <a:t>許多交通事故都是在這種猶豫情況下發生的！</a:t>
            </a:r>
            <a:endParaRPr lang="en-US" altLang="zh-TW" b="1" dirty="0" smtClean="0">
              <a:solidFill>
                <a:srgbClr val="C00000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077713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捌、五大守則之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 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謹守安全空間 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(1/2)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8997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1077713"/>
            <a:ext cx="9001000" cy="508759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</a:rPr>
              <a:t>安全空間</a:t>
            </a:r>
            <a:r>
              <a:rPr lang="en-US" altLang="zh-TW" dirty="0" smtClean="0">
                <a:solidFill>
                  <a:schemeClr val="tx1"/>
                </a:solidFill>
              </a:rPr>
              <a:t>(Safety margin)</a:t>
            </a:r>
            <a:r>
              <a:rPr lang="zh-TW" altLang="en-US" dirty="0" smtClean="0">
                <a:solidFill>
                  <a:schemeClr val="tx1"/>
                </a:solidFill>
              </a:rPr>
              <a:t>觀念</a:t>
            </a:r>
            <a:endParaRPr lang="en-US" altLang="zh-TW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1E03BD"/>
                </a:solidFill>
              </a:rPr>
              <a:t>猶豫當下的最安全作法，乃是採取「不通過，再等」</a:t>
            </a:r>
            <a:endParaRPr lang="en-US" altLang="zh-TW" sz="2200" b="1" dirty="0" smtClean="0">
              <a:solidFill>
                <a:srgbClr val="1E03BD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1E03BD"/>
                </a:solidFill>
              </a:rPr>
              <a:t>在那麼短之時間下，人類不易作到「理性且正確之決策」</a:t>
            </a:r>
            <a:endParaRPr lang="en-US" altLang="zh-TW" sz="2200" b="1" dirty="0" smtClean="0">
              <a:solidFill>
                <a:srgbClr val="1E03BD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1E03BD"/>
                </a:solidFill>
              </a:rPr>
              <a:t>情急下之正確決策，需靠「平時訓練所建立之直覺反射」來應付</a:t>
            </a:r>
            <a:endParaRPr lang="en-US" altLang="zh-TW" sz="2200" b="1" dirty="0" smtClean="0">
              <a:solidFill>
                <a:srgbClr val="1E03BD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1E03BD"/>
                </a:solidFill>
              </a:rPr>
              <a:t>從小就要訓練「當心中猶豫，就要說</a:t>
            </a:r>
            <a:r>
              <a:rPr lang="en-US" altLang="zh-TW" sz="2200" b="1" dirty="0" smtClean="0">
                <a:solidFill>
                  <a:srgbClr val="1E03BD"/>
                </a:solidFill>
              </a:rPr>
              <a:t>NO</a:t>
            </a:r>
            <a:r>
              <a:rPr lang="zh-TW" altLang="en-US" sz="2200" b="1" dirty="0" smtClean="0">
                <a:solidFill>
                  <a:srgbClr val="1E03BD"/>
                </a:solidFill>
              </a:rPr>
              <a:t>」之用路好習慣</a:t>
            </a:r>
            <a:endParaRPr lang="en-US" altLang="zh-TW" sz="2200" b="1" dirty="0" smtClean="0">
              <a:solidFill>
                <a:srgbClr val="1E03BD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chemeClr val="tx1"/>
                </a:solidFill>
              </a:rPr>
              <a:t>安全空間就是：</a:t>
            </a:r>
            <a:r>
              <a:rPr lang="zh-TW" altLang="en-US" b="1" dirty="0" smtClean="0">
                <a:solidFill>
                  <a:srgbClr val="C00000"/>
                </a:solidFill>
              </a:rPr>
              <a:t>不作沒有絕對安全把握之交通行為，只要猶豫一定說「不」，讓它成為一種自然反射習慣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>
                <a:solidFill>
                  <a:srgbClr val="1E03BD"/>
                </a:solidFill>
              </a:rPr>
              <a:t>停放路邊車輛</a:t>
            </a:r>
            <a:r>
              <a:rPr lang="zh-TW" altLang="en-US" sz="2200" b="1" dirty="0" smtClean="0">
                <a:solidFill>
                  <a:srgbClr val="1E03BD"/>
                </a:solidFill>
              </a:rPr>
              <a:t>欲駛入道路時，曾否猶豫「會不會擦撞到前車」？</a:t>
            </a:r>
            <a:endParaRPr lang="en-US" altLang="zh-TW" sz="2200" b="1" dirty="0" smtClean="0">
              <a:solidFill>
                <a:srgbClr val="1E03BD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1E03BD"/>
                </a:solidFill>
              </a:rPr>
              <a:t>路邊停車時，曾否猶豫「後輪會不會掉入水溝」？</a:t>
            </a:r>
            <a:endParaRPr lang="en-US" altLang="zh-TW" sz="2200" b="1" dirty="0" smtClean="0">
              <a:solidFill>
                <a:srgbClr val="1E03BD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1E03BD"/>
                </a:solidFill>
              </a:rPr>
              <a:t>許多交通事故之發生，都有一些預警先機，只是您信不信而已？</a:t>
            </a:r>
            <a:endParaRPr lang="en-US" altLang="zh-TW" sz="2200" b="1" dirty="0" smtClean="0">
              <a:solidFill>
                <a:srgbClr val="1E03BD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</a:rPr>
              <a:t>隨時保有</a:t>
            </a:r>
            <a:r>
              <a:rPr lang="zh-TW" altLang="en-US" dirty="0" smtClean="0">
                <a:solidFill>
                  <a:srgbClr val="C00000"/>
                </a:solidFill>
              </a:rPr>
              <a:t>安全空間之觀念</a:t>
            </a:r>
            <a:r>
              <a:rPr lang="zh-TW" altLang="en-US" dirty="0" smtClean="0">
                <a:solidFill>
                  <a:schemeClr val="tx1"/>
                </a:solidFill>
              </a:rPr>
              <a:t>，讓交通之安全多一分保障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077713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捌、五大守則之三：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謹守安全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空間  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(2/2)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9897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4968552"/>
          </a:xfrm>
        </p:spPr>
        <p:txBody>
          <a:bodyPr/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tx1"/>
                </a:solidFill>
              </a:rPr>
              <a:t>道路上之交通事故，多是</a:t>
            </a:r>
            <a:r>
              <a:rPr lang="zh-TW" altLang="en-US" dirty="0">
                <a:solidFill>
                  <a:srgbClr val="C00000"/>
                </a:solidFill>
              </a:rPr>
              <a:t>用</a:t>
            </a:r>
            <a:r>
              <a:rPr lang="zh-TW" altLang="en-US" dirty="0" smtClean="0">
                <a:solidFill>
                  <a:srgbClr val="C00000"/>
                </a:solidFill>
              </a:rPr>
              <a:t>路人的不在意</a:t>
            </a:r>
            <a:r>
              <a:rPr lang="zh-TW" altLang="en-US" dirty="0">
                <a:solidFill>
                  <a:schemeClr val="tx1"/>
                </a:solidFill>
              </a:rPr>
              <a:t>所造成的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</a:rPr>
              <a:t>道路上最大的安全威脅：</a:t>
            </a:r>
            <a:r>
              <a:rPr lang="zh-TW" altLang="en-US" dirty="0" smtClean="0">
                <a:solidFill>
                  <a:srgbClr val="C00000"/>
                </a:solidFill>
              </a:rPr>
              <a:t>快速</a:t>
            </a:r>
            <a:r>
              <a:rPr lang="zh-TW" altLang="en-US" dirty="0" smtClean="0">
                <a:solidFill>
                  <a:schemeClr val="tx1"/>
                </a:solidFill>
              </a:rPr>
              <a:t>與</a:t>
            </a:r>
            <a:r>
              <a:rPr lang="zh-TW" altLang="en-US" dirty="0" smtClean="0">
                <a:solidFill>
                  <a:srgbClr val="C00000"/>
                </a:solidFill>
              </a:rPr>
              <a:t>橫向位移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C00000"/>
                </a:solidFill>
              </a:rPr>
              <a:t>為什麼要遵守速限的規定？為什麼要先打方向燈告訴他人？</a:t>
            </a:r>
            <a:endParaRPr lang="en-US" altLang="zh-TW" sz="2200" b="1" dirty="0" smtClean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1E03BD"/>
                </a:solidFill>
              </a:rPr>
              <a:t>排隊走路為什麼會比較安全？行進間嬉戲為什麼危險？</a:t>
            </a:r>
            <a:endParaRPr lang="en-US" altLang="zh-TW" sz="2200" b="1" dirty="0" smtClean="0">
              <a:solidFill>
                <a:srgbClr val="1E03BD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</a:rPr>
              <a:t>為什麼這些不良用路行為讓</a:t>
            </a:r>
            <a:r>
              <a:rPr lang="zh-TW" altLang="en-US" dirty="0">
                <a:solidFill>
                  <a:schemeClr val="tx1"/>
                </a:solidFill>
              </a:rPr>
              <a:t>您</a:t>
            </a:r>
            <a:r>
              <a:rPr lang="zh-TW" altLang="en-US" dirty="0" smtClean="0">
                <a:solidFill>
                  <a:schemeClr val="tx1"/>
                </a:solidFill>
              </a:rPr>
              <a:t>危險？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C00000"/>
                </a:solidFill>
              </a:rPr>
              <a:t>交岔路口十公尺內任意停車、佔用車道停車、佔用人行道停車</a:t>
            </a:r>
            <a:endParaRPr lang="en-US" altLang="zh-TW" sz="2200" b="1" dirty="0" smtClean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C00000"/>
                </a:solidFill>
              </a:rPr>
              <a:t>任意變換車道不打方向燈、貪圖方便的逆向行車及斜穿路口</a:t>
            </a:r>
            <a:endParaRPr lang="en-US" altLang="zh-TW" sz="2200" b="1" dirty="0" smtClean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C00000"/>
                </a:solidFill>
              </a:rPr>
              <a:t>不耐等候的搶黃燈與闖紅燈、載運貨物未用心綁緊牢固</a:t>
            </a:r>
            <a:endParaRPr lang="en-US" altLang="zh-TW" sz="2200" b="1" dirty="0" smtClean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C00000"/>
                </a:solidFill>
              </a:rPr>
              <a:t>開啟車門時未細查週遭來車、路上嬉戲的小孩、漫不經心的行人</a:t>
            </a:r>
            <a:endParaRPr lang="en-US" altLang="zh-TW" sz="2200" b="1" dirty="0" smtClean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C00000"/>
                </a:solidFill>
              </a:rPr>
              <a:t>任意丟棄垃圾的駕駛人、放任貓狗在道路上亂跑的民眾、</a:t>
            </a:r>
            <a:r>
              <a:rPr lang="en-US" altLang="zh-TW" sz="2200" b="1" dirty="0" smtClean="0">
                <a:solidFill>
                  <a:srgbClr val="C00000"/>
                </a:solidFill>
              </a:rPr>
              <a:t>….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1E03BD"/>
                </a:solidFill>
              </a:rPr>
              <a:t>道路上層出不窮的危險與違規行為，無時無刻威脅著我們的安全</a:t>
            </a:r>
            <a:endParaRPr lang="en-US" altLang="zh-TW" sz="2200" b="1" dirty="0" smtClean="0">
              <a:solidFill>
                <a:srgbClr val="1E03B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b="1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zh-TW" altLang="en-US" sz="2000" b="1" dirty="0">
              <a:solidFill>
                <a:schemeClr val="tx2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9512" y="0"/>
            <a:ext cx="8928992" cy="1077713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玖、五大守則之四：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利他用路觀  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(1/2)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9144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040560"/>
          </a:xfrm>
        </p:spPr>
        <p:txBody>
          <a:bodyPr/>
          <a:lstStyle/>
          <a:p>
            <a:pPr marL="442913" lvl="1" indent="-442913" eaLnBrk="1" hangingPunct="1">
              <a:buFont typeface="Wingdings" panose="05000000000000000000" pitchFamily="2" charset="2"/>
              <a:buChar char="Ø"/>
            </a:pPr>
            <a:r>
              <a:rPr lang="zh-TW" altLang="en-US" sz="2800" b="1" dirty="0" smtClean="0">
                <a:solidFill>
                  <a:schemeClr val="tx1"/>
                </a:solidFill>
              </a:rPr>
              <a:t>交通悲劇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不斷重演</a:t>
            </a:r>
            <a:r>
              <a:rPr lang="zh-TW" altLang="en-US" sz="2800" b="1" dirty="0">
                <a:solidFill>
                  <a:schemeClr val="tx1"/>
                </a:solidFill>
              </a:rPr>
              <a:t>，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我們不能</a:t>
            </a:r>
            <a:r>
              <a:rPr lang="zh-TW" altLang="en-US" sz="2800" b="1" dirty="0">
                <a:solidFill>
                  <a:schemeClr val="tx1"/>
                </a:solidFill>
              </a:rPr>
              <a:t>無動於衷、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麻木不仁</a:t>
            </a:r>
          </a:p>
          <a:p>
            <a:pPr marL="785812" lvl="1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1E03BD"/>
                </a:solidFill>
              </a:rPr>
              <a:t>不要讓「</a:t>
            </a:r>
            <a:r>
              <a:rPr lang="zh-TW" altLang="en-US" sz="2200" b="1" dirty="0" smtClean="0">
                <a:solidFill>
                  <a:srgbClr val="C00000"/>
                </a:solidFill>
              </a:rPr>
              <a:t>別人都這麼作</a:t>
            </a:r>
            <a:r>
              <a:rPr lang="zh-TW" altLang="en-US" sz="2200" b="1" dirty="0" smtClean="0">
                <a:solidFill>
                  <a:srgbClr val="1E03BD"/>
                </a:solidFill>
              </a:rPr>
              <a:t>」成為我們「</a:t>
            </a:r>
            <a:r>
              <a:rPr lang="zh-TW" altLang="en-US" sz="2200" b="1" dirty="0" smtClean="0">
                <a:solidFill>
                  <a:srgbClr val="C00000"/>
                </a:solidFill>
              </a:rPr>
              <a:t>跟著作</a:t>
            </a:r>
            <a:r>
              <a:rPr lang="zh-TW" altLang="en-US" sz="2200" b="1" dirty="0" smtClean="0">
                <a:solidFill>
                  <a:srgbClr val="1E03BD"/>
                </a:solidFill>
              </a:rPr>
              <a:t>」的藉口！</a:t>
            </a:r>
          </a:p>
          <a:p>
            <a:pPr marL="785812" lvl="1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1E03BD"/>
                </a:solidFill>
              </a:rPr>
              <a:t>其實</a:t>
            </a:r>
            <a:r>
              <a:rPr lang="zh-TW" altLang="en-US" sz="2200" b="1" dirty="0">
                <a:solidFill>
                  <a:srgbClr val="1E03BD"/>
                </a:solidFill>
              </a:rPr>
              <a:t>我們都知道不該作，但為何都無法讓</a:t>
            </a:r>
            <a:r>
              <a:rPr lang="zh-TW" altLang="en-US" sz="2200" b="1" dirty="0">
                <a:solidFill>
                  <a:srgbClr val="C00000"/>
                </a:solidFill>
              </a:rPr>
              <a:t>良知戰勝貪婪？</a:t>
            </a:r>
          </a:p>
          <a:p>
            <a:pPr marL="785812" lvl="1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sz="2200" b="1" dirty="0">
                <a:solidFill>
                  <a:srgbClr val="1E03BD"/>
                </a:solidFill>
              </a:rPr>
              <a:t>只要有</a:t>
            </a:r>
            <a:r>
              <a:rPr lang="zh-TW" altLang="en-US" sz="2200" b="1" dirty="0">
                <a:solidFill>
                  <a:srgbClr val="C00000"/>
                </a:solidFill>
              </a:rPr>
              <a:t>一個人</a:t>
            </a:r>
            <a:r>
              <a:rPr lang="zh-TW" altLang="en-US" sz="2200" b="1" dirty="0">
                <a:solidFill>
                  <a:srgbClr val="1E03BD"/>
                </a:solidFill>
              </a:rPr>
              <a:t>不遵守交通規則，</a:t>
            </a:r>
            <a:r>
              <a:rPr lang="zh-TW" altLang="en-US" sz="2200" b="1" dirty="0">
                <a:solidFill>
                  <a:srgbClr val="C00000"/>
                </a:solidFill>
              </a:rPr>
              <a:t>全民之交通安全</a:t>
            </a:r>
            <a:r>
              <a:rPr lang="zh-TW" altLang="en-US" sz="2200" b="1" dirty="0">
                <a:solidFill>
                  <a:srgbClr val="1E03BD"/>
                </a:solidFill>
              </a:rPr>
              <a:t>都不保！</a:t>
            </a:r>
          </a:p>
          <a:p>
            <a:pPr marL="785812" lvl="1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sz="2200" b="1" dirty="0">
                <a:solidFill>
                  <a:srgbClr val="1E03BD"/>
                </a:solidFill>
              </a:rPr>
              <a:t>不願自己成為「</a:t>
            </a:r>
            <a:r>
              <a:rPr lang="zh-TW" altLang="en-US" sz="2200" b="1" dirty="0">
                <a:solidFill>
                  <a:srgbClr val="C00000"/>
                </a:solidFill>
              </a:rPr>
              <a:t>受害者</a:t>
            </a:r>
            <a:r>
              <a:rPr lang="zh-TW" altLang="en-US" sz="2200" b="1" dirty="0">
                <a:solidFill>
                  <a:srgbClr val="1E03BD"/>
                </a:solidFill>
              </a:rPr>
              <a:t>」，更不要讓自己成為「</a:t>
            </a:r>
            <a:r>
              <a:rPr lang="zh-TW" altLang="en-US" sz="2200" b="1" dirty="0">
                <a:solidFill>
                  <a:srgbClr val="C00000"/>
                </a:solidFill>
              </a:rPr>
              <a:t>加害者</a:t>
            </a:r>
            <a:r>
              <a:rPr lang="zh-TW" altLang="en-US" sz="2200" b="1" dirty="0">
                <a:solidFill>
                  <a:srgbClr val="1E03BD"/>
                </a:solidFill>
              </a:rPr>
              <a:t>」</a:t>
            </a:r>
          </a:p>
          <a:p>
            <a:pPr marL="785812" lvl="1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sz="2200" b="1" dirty="0">
                <a:solidFill>
                  <a:srgbClr val="1E03BD"/>
                </a:solidFill>
              </a:rPr>
              <a:t>法規不足，警力不逮，</a:t>
            </a:r>
            <a:r>
              <a:rPr lang="zh-TW" altLang="en-US" sz="2200" b="1" dirty="0" smtClean="0">
                <a:solidFill>
                  <a:srgbClr val="1E03BD"/>
                </a:solidFill>
              </a:rPr>
              <a:t>出自</a:t>
            </a:r>
            <a:r>
              <a:rPr lang="zh-TW" altLang="en-US" sz="2200" b="1" dirty="0" smtClean="0">
                <a:solidFill>
                  <a:srgbClr val="C00000"/>
                </a:solidFill>
              </a:rPr>
              <a:t>全民內心</a:t>
            </a:r>
            <a:r>
              <a:rPr lang="zh-TW" altLang="en-US" sz="2200" b="1" dirty="0">
                <a:solidFill>
                  <a:srgbClr val="C00000"/>
                </a:solidFill>
              </a:rPr>
              <a:t>的道德</a:t>
            </a:r>
            <a:r>
              <a:rPr lang="zh-TW" altLang="en-US" sz="2200" b="1" dirty="0">
                <a:solidFill>
                  <a:srgbClr val="1E03BD"/>
                </a:solidFill>
              </a:rPr>
              <a:t>才是安全</a:t>
            </a:r>
            <a:r>
              <a:rPr lang="zh-TW" altLang="en-US" sz="2200" b="1" dirty="0" smtClean="0">
                <a:solidFill>
                  <a:srgbClr val="1E03BD"/>
                </a:solidFill>
              </a:rPr>
              <a:t>守護神</a:t>
            </a:r>
            <a:endParaRPr lang="en-US" altLang="zh-TW" sz="2200" b="1" dirty="0" smtClean="0">
              <a:solidFill>
                <a:srgbClr val="1E03B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chemeClr val="tx1"/>
                </a:solidFill>
              </a:rPr>
              <a:t>道路上的交通安全需要大家共同來注意與維護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chemeClr val="tx1"/>
                </a:solidFill>
              </a:rPr>
              <a:t>透過教育與宣導，從小培養國民</a:t>
            </a:r>
            <a:r>
              <a:rPr lang="zh-TW" altLang="en-US" b="1" dirty="0" smtClean="0">
                <a:solidFill>
                  <a:srgbClr val="C00000"/>
                </a:solidFill>
              </a:rPr>
              <a:t>利他的用路觀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1E03BD"/>
                </a:solidFill>
              </a:rPr>
              <a:t>不作</a:t>
            </a:r>
            <a:r>
              <a:rPr lang="zh-TW" altLang="en-US" sz="2200" b="1" dirty="0" smtClean="0">
                <a:solidFill>
                  <a:srgbClr val="C00000"/>
                </a:solidFill>
              </a:rPr>
              <a:t>危害他人交通安全</a:t>
            </a:r>
            <a:r>
              <a:rPr lang="zh-TW" altLang="en-US" sz="2200" b="1" dirty="0" smtClean="0">
                <a:solidFill>
                  <a:srgbClr val="1E03BD"/>
                </a:solidFill>
              </a:rPr>
              <a:t>之用路行為</a:t>
            </a:r>
            <a:r>
              <a:rPr lang="en-US" altLang="zh-TW" sz="2200" b="1" dirty="0" smtClean="0">
                <a:solidFill>
                  <a:srgbClr val="1E03BD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1E03BD"/>
                </a:solidFill>
              </a:rPr>
              <a:t>不作</a:t>
            </a:r>
            <a:r>
              <a:rPr lang="zh-TW" altLang="en-US" sz="2200" b="1" dirty="0" smtClean="0">
                <a:solidFill>
                  <a:srgbClr val="C00000"/>
                </a:solidFill>
              </a:rPr>
              <a:t>妨礙他人交通方便</a:t>
            </a:r>
            <a:r>
              <a:rPr lang="zh-TW" altLang="en-US" sz="2200" b="1" dirty="0" smtClean="0">
                <a:solidFill>
                  <a:srgbClr val="1E03BD"/>
                </a:solidFill>
              </a:rPr>
              <a:t>之用路行為</a:t>
            </a:r>
            <a:endParaRPr lang="en-US" altLang="zh-TW" sz="2200" b="1" dirty="0" smtClean="0">
              <a:solidFill>
                <a:srgbClr val="1E03BD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1E03BD"/>
                </a:solidFill>
              </a:rPr>
              <a:t>維護道路交通秩序與安全是我的責任</a:t>
            </a:r>
            <a:endParaRPr lang="en-US" altLang="zh-TW" sz="2200" b="1" dirty="0" smtClean="0">
              <a:solidFill>
                <a:srgbClr val="1E03BD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>
                <a:solidFill>
                  <a:srgbClr val="1E03BD"/>
                </a:solidFill>
              </a:rPr>
              <a:t>國民</a:t>
            </a:r>
            <a:r>
              <a:rPr lang="zh-TW" altLang="en-US" sz="2200" b="1" dirty="0" smtClean="0">
                <a:solidFill>
                  <a:srgbClr val="1E03BD"/>
                </a:solidFill>
              </a:rPr>
              <a:t>的安全用</a:t>
            </a:r>
            <a:r>
              <a:rPr lang="zh-TW" altLang="en-US" sz="2200" b="1" dirty="0">
                <a:solidFill>
                  <a:srgbClr val="1E03BD"/>
                </a:solidFill>
              </a:rPr>
              <a:t>路</a:t>
            </a:r>
            <a:r>
              <a:rPr lang="zh-TW" altLang="en-US" sz="2200" b="1" dirty="0" smtClean="0">
                <a:solidFill>
                  <a:srgbClr val="1E03BD"/>
                </a:solidFill>
              </a:rPr>
              <a:t>文化是需要日積月累改造的</a:t>
            </a:r>
            <a:endParaRPr lang="zh-TW" alt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sz="3000" b="1" dirty="0" smtClean="0">
              <a:solidFill>
                <a:srgbClr val="1E03B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b="1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zh-TW" altLang="en-US" sz="2000" b="1" dirty="0">
              <a:solidFill>
                <a:schemeClr val="tx2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9512" y="0"/>
            <a:ext cx="8928992" cy="1077713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玖、五大守則之四：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利他用路觀  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(2/2)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146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49685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</a:rPr>
              <a:t>不作道路交通事故的製造者，也不成為無辜的受害者</a:t>
            </a:r>
            <a:endParaRPr lang="en-US" altLang="zh-TW" sz="2000" b="1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chemeClr val="tx1"/>
                </a:solidFill>
              </a:rPr>
              <a:t>「防衛兼備」是具備</a:t>
            </a:r>
            <a:r>
              <a:rPr lang="zh-TW" altLang="en-US" b="1" dirty="0" smtClean="0">
                <a:solidFill>
                  <a:srgbClr val="C00000"/>
                </a:solidFill>
              </a:rPr>
              <a:t>預防</a:t>
            </a:r>
            <a:r>
              <a:rPr lang="zh-TW" altLang="en-US" b="1" dirty="0" smtClean="0">
                <a:solidFill>
                  <a:schemeClr val="tx1"/>
                </a:solidFill>
              </a:rPr>
              <a:t>與</a:t>
            </a:r>
            <a:r>
              <a:rPr lang="zh-TW" altLang="en-US" b="1" dirty="0" smtClean="0">
                <a:solidFill>
                  <a:srgbClr val="C00000"/>
                </a:solidFill>
              </a:rPr>
              <a:t>保衛</a:t>
            </a:r>
            <a:r>
              <a:rPr lang="zh-TW" altLang="en-US" b="1" dirty="0" smtClean="0">
                <a:solidFill>
                  <a:schemeClr val="tx1"/>
                </a:solidFill>
              </a:rPr>
              <a:t>雙重功能之用路行為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pPr marL="444500" lvl="1" indent="-444500">
              <a:buFont typeface="Wingdings" panose="05000000000000000000" pitchFamily="2" charset="2"/>
              <a:buChar char="Ø"/>
            </a:pPr>
            <a:r>
              <a:rPr lang="zh-TW" altLang="en-US" sz="2800" b="1" dirty="0" smtClean="0">
                <a:solidFill>
                  <a:srgbClr val="1E03BD"/>
                </a:solidFill>
              </a:rPr>
              <a:t>預防交通事故的發生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000" b="1" dirty="0" smtClean="0">
                <a:solidFill>
                  <a:srgbClr val="C00000"/>
                </a:solidFill>
              </a:rPr>
              <a:t>交通事故之發生原因中，</a:t>
            </a:r>
            <a:r>
              <a:rPr lang="en-US" altLang="zh-TW" sz="2000" b="1" dirty="0" smtClean="0">
                <a:solidFill>
                  <a:srgbClr val="C00000"/>
                </a:solidFill>
              </a:rPr>
              <a:t>90%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與人為因素有關 </a:t>
            </a:r>
            <a:r>
              <a:rPr lang="en-US" altLang="zh-TW" sz="2000" b="1" dirty="0" smtClean="0">
                <a:solidFill>
                  <a:srgbClr val="C00000"/>
                </a:solidFill>
              </a:rPr>
              <a:t>(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用路人的生理與心理</a:t>
            </a:r>
            <a:r>
              <a:rPr lang="en-US" altLang="zh-TW" sz="2000" b="1" dirty="0" smtClean="0">
                <a:solidFill>
                  <a:srgbClr val="C00000"/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000" b="1" dirty="0" smtClean="0">
                <a:solidFill>
                  <a:srgbClr val="C00000"/>
                </a:solidFill>
              </a:rPr>
              <a:t>生理現象與交通事故：反應時間、生理時鐘、疲勞、飲酒用藥等</a:t>
            </a:r>
            <a:endParaRPr lang="en-US" altLang="zh-TW" sz="2000" b="1" dirty="0" smtClean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000" b="1" dirty="0" smtClean="0">
                <a:solidFill>
                  <a:srgbClr val="C00000"/>
                </a:solidFill>
              </a:rPr>
              <a:t>心理現象與交通事故：心情亢奮或沮喪、分心或嬉鬧、情緒</a:t>
            </a:r>
            <a:r>
              <a:rPr lang="en-US" altLang="zh-TW" sz="2000" b="1" dirty="0" smtClean="0">
                <a:solidFill>
                  <a:srgbClr val="C00000"/>
                </a:solidFill>
              </a:rPr>
              <a:t>…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等</a:t>
            </a:r>
            <a:endParaRPr lang="en-US" altLang="zh-TW" sz="2000" b="1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rgbClr val="1E03BD"/>
                </a:solidFill>
              </a:rPr>
              <a:t>自我保衛的用</a:t>
            </a:r>
            <a:r>
              <a:rPr lang="zh-TW" altLang="en-US" dirty="0">
                <a:solidFill>
                  <a:srgbClr val="1E03BD"/>
                </a:solidFill>
              </a:rPr>
              <a:t>路行為</a:t>
            </a:r>
            <a:endParaRPr lang="en-US" altLang="zh-TW" dirty="0">
              <a:solidFill>
                <a:srgbClr val="1E03BD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C00000"/>
                </a:solidFill>
              </a:rPr>
              <a:t>許多事故之發生均有先機可循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：</a:t>
            </a:r>
            <a:r>
              <a:rPr lang="zh-TW" altLang="en-US" sz="2000" b="1" dirty="0" smtClean="0">
                <a:solidFill>
                  <a:srgbClr val="002060"/>
                </a:solidFill>
              </a:rPr>
              <a:t>學習</a:t>
            </a:r>
            <a:r>
              <a:rPr lang="zh-TW" altLang="en-US" sz="2000" b="1" dirty="0" smtClean="0">
                <a:solidFill>
                  <a:schemeClr val="tx2"/>
                </a:solidFill>
              </a:rPr>
              <a:t>預知</a:t>
            </a:r>
            <a:r>
              <a:rPr lang="zh-TW" altLang="en-US" sz="2000" b="1" dirty="0">
                <a:solidFill>
                  <a:schemeClr val="tx2"/>
                </a:solidFill>
              </a:rPr>
              <a:t>危險</a:t>
            </a:r>
            <a:r>
              <a:rPr lang="zh-TW" altLang="en-US" sz="2000" b="1" dirty="0" smtClean="0">
                <a:solidFill>
                  <a:schemeClr val="tx2"/>
                </a:solidFill>
              </a:rPr>
              <a:t>、提前佈署與防範</a:t>
            </a:r>
            <a:endParaRPr lang="en-US" altLang="zh-TW" sz="2000" b="1" dirty="0" smtClean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000" b="1" dirty="0" smtClean="0">
                <a:solidFill>
                  <a:schemeClr val="tx2"/>
                </a:solidFill>
              </a:rPr>
              <a:t>從學習做一位好行人及好乘客開始，逐步建立自我防衛之用路行為</a:t>
            </a:r>
            <a:endParaRPr lang="en-US" altLang="zh-TW" sz="2000" b="1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C00000"/>
                </a:solidFill>
              </a:rPr>
              <a:t>建立專心且隨時用心觀察週遭路況之用路好習慣</a:t>
            </a:r>
            <a:endParaRPr lang="en-US" altLang="zh-TW" sz="2000" b="1" dirty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chemeClr val="tx2"/>
                </a:solidFill>
              </a:rPr>
              <a:t>交岔路口無辜被撞的，通常是綠燈起動</a:t>
            </a:r>
            <a:r>
              <a:rPr lang="zh-TW" altLang="en-US" sz="2000" b="1" dirty="0" smtClean="0">
                <a:solidFill>
                  <a:schemeClr val="tx2"/>
                </a:solidFill>
              </a:rPr>
              <a:t>後就魯莽衝</a:t>
            </a:r>
            <a:r>
              <a:rPr lang="zh-TW" altLang="en-US" sz="2000" b="1" dirty="0">
                <a:solidFill>
                  <a:schemeClr val="tx2"/>
                </a:solidFill>
              </a:rPr>
              <a:t>出者</a:t>
            </a:r>
            <a:endParaRPr lang="en-US" altLang="zh-TW" sz="2000" b="1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C00000"/>
                </a:solidFill>
              </a:rPr>
              <a:t>掌握可能之危機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：上下車或開車門、突然出現的危險、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…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等</a:t>
            </a:r>
            <a:endParaRPr lang="en-US" altLang="zh-TW" b="1" dirty="0" smtClean="0">
              <a:solidFill>
                <a:schemeClr val="tx1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9512" y="0"/>
            <a:ext cx="8928992" cy="1077713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拾、五大守則之五：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防衛兼備好習慣   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579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0405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3600" dirty="0" smtClean="0">
                <a:solidFill>
                  <a:schemeClr val="tx1"/>
                </a:solidFill>
              </a:rPr>
              <a:t>交通安全之推動需要全民之認知與行動</a:t>
            </a:r>
            <a:endParaRPr lang="en-US" altLang="zh-TW" sz="36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600" dirty="0" smtClean="0">
                <a:solidFill>
                  <a:schemeClr val="tx1"/>
                </a:solidFill>
              </a:rPr>
              <a:t>透過社會運動改造國人之交通安全文化</a:t>
            </a:r>
            <a:endParaRPr lang="en-US" altLang="zh-TW" sz="36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600" dirty="0" smtClean="0">
                <a:solidFill>
                  <a:schemeClr val="tx1"/>
                </a:solidFill>
              </a:rPr>
              <a:t>當前社會迫切需要的</a:t>
            </a:r>
            <a:r>
              <a:rPr lang="zh-TW" altLang="en-US" sz="3600" dirty="0" smtClean="0">
                <a:solidFill>
                  <a:srgbClr val="C00000"/>
                </a:solidFill>
              </a:rPr>
              <a:t>五大交通安全運</a:t>
            </a:r>
            <a:r>
              <a:rPr lang="zh-TW" altLang="en-US" sz="3600" dirty="0">
                <a:solidFill>
                  <a:srgbClr val="C00000"/>
                </a:solidFill>
              </a:rPr>
              <a:t>動</a:t>
            </a:r>
            <a:endParaRPr lang="en-US" altLang="zh-TW" sz="3600" dirty="0" smtClean="0">
              <a:solidFill>
                <a:srgbClr val="C00000"/>
              </a:solidFill>
            </a:endParaRPr>
          </a:p>
          <a:p>
            <a:pPr marL="0" indent="534988">
              <a:buNone/>
            </a:pPr>
            <a:r>
              <a:rPr lang="en-US" altLang="zh-TW" sz="2600" dirty="0" smtClean="0">
                <a:solidFill>
                  <a:srgbClr val="C00000"/>
                </a:solidFill>
              </a:rPr>
              <a:t>(1)</a:t>
            </a:r>
            <a:r>
              <a:rPr lang="zh-TW" altLang="en-US" sz="2600" dirty="0" smtClean="0">
                <a:solidFill>
                  <a:srgbClr val="C00000"/>
                </a:solidFill>
              </a:rPr>
              <a:t> 車頭朝外停車：</a:t>
            </a:r>
            <a:r>
              <a:rPr lang="zh-TW" altLang="en-US" sz="2600" dirty="0" smtClean="0">
                <a:solidFill>
                  <a:srgbClr val="1E03BD"/>
                </a:solidFill>
              </a:rPr>
              <a:t>不撞行人、迅速逃生、方便充電</a:t>
            </a:r>
            <a:endParaRPr lang="en-US" altLang="zh-TW" sz="2600" b="1" dirty="0" smtClean="0">
              <a:solidFill>
                <a:srgbClr val="1E03BD"/>
              </a:solidFill>
            </a:endParaRPr>
          </a:p>
          <a:p>
            <a:pPr marL="0" indent="534988">
              <a:buNone/>
            </a:pPr>
            <a:r>
              <a:rPr lang="en-US" altLang="zh-TW" sz="2600" dirty="0" smtClean="0">
                <a:solidFill>
                  <a:srgbClr val="C00000"/>
                </a:solidFill>
              </a:rPr>
              <a:t>(2)</a:t>
            </a:r>
            <a:r>
              <a:rPr lang="zh-TW" altLang="en-US" sz="2600" dirty="0" smtClean="0">
                <a:solidFill>
                  <a:srgbClr val="C00000"/>
                </a:solidFill>
              </a:rPr>
              <a:t> 乘客責任 ：</a:t>
            </a:r>
            <a:r>
              <a:rPr lang="zh-TW" altLang="en-US" sz="2600" dirty="0" smtClean="0">
                <a:solidFill>
                  <a:srgbClr val="1E03BD"/>
                </a:solidFill>
              </a:rPr>
              <a:t>協助駕駛人清醒與專心、全車生命保障</a:t>
            </a:r>
            <a:endParaRPr lang="en-US" altLang="zh-TW" sz="2600" dirty="0" smtClean="0">
              <a:solidFill>
                <a:srgbClr val="1E03BD"/>
              </a:solidFill>
            </a:endParaRPr>
          </a:p>
          <a:p>
            <a:pPr marL="0" indent="534988">
              <a:buNone/>
            </a:pPr>
            <a:r>
              <a:rPr lang="en-US" altLang="zh-TW" sz="2600" b="1" dirty="0" smtClean="0">
                <a:solidFill>
                  <a:srgbClr val="C00000"/>
                </a:solidFill>
              </a:rPr>
              <a:t>(3)</a:t>
            </a:r>
            <a:r>
              <a:rPr lang="zh-TW" altLang="en-US" sz="2600" b="1" dirty="0" smtClean="0">
                <a:solidFill>
                  <a:srgbClr val="C00000"/>
                </a:solidFill>
              </a:rPr>
              <a:t> 下車時向</a:t>
            </a:r>
            <a:r>
              <a:rPr lang="zh-TW" altLang="en-US" sz="2600" dirty="0" smtClean="0">
                <a:solidFill>
                  <a:srgbClr val="C00000"/>
                </a:solidFill>
              </a:rPr>
              <a:t>公車及計程車司機說「謝謝」：</a:t>
            </a:r>
            <a:r>
              <a:rPr lang="zh-TW" altLang="en-US" sz="2600" dirty="0" smtClean="0">
                <a:solidFill>
                  <a:srgbClr val="1E03BD"/>
                </a:solidFill>
              </a:rPr>
              <a:t>感恩鼓勵</a:t>
            </a:r>
            <a:endParaRPr lang="en-US" altLang="zh-TW" sz="2600" dirty="0" smtClean="0">
              <a:solidFill>
                <a:srgbClr val="1E03BD"/>
              </a:solidFill>
            </a:endParaRPr>
          </a:p>
          <a:p>
            <a:pPr marL="0" indent="534988">
              <a:buNone/>
            </a:pPr>
            <a:r>
              <a:rPr lang="en-US" altLang="zh-TW" sz="2600" b="1" dirty="0" smtClean="0">
                <a:solidFill>
                  <a:srgbClr val="C00000"/>
                </a:solidFill>
              </a:rPr>
              <a:t>(4)</a:t>
            </a:r>
            <a:r>
              <a:rPr lang="zh-TW" altLang="en-US" sz="2600" b="1" dirty="0" smtClean="0">
                <a:solidFill>
                  <a:srgbClr val="C00000"/>
                </a:solidFill>
              </a:rPr>
              <a:t> 對</a:t>
            </a:r>
            <a:r>
              <a:rPr lang="zh-TW" altLang="en-US" sz="2600" dirty="0" smtClean="0">
                <a:solidFill>
                  <a:srgbClr val="C00000"/>
                </a:solidFill>
              </a:rPr>
              <a:t>禮讓行人的</a:t>
            </a:r>
            <a:r>
              <a:rPr lang="zh-TW" altLang="en-US" sz="2600" dirty="0">
                <a:solidFill>
                  <a:srgbClr val="C00000"/>
                </a:solidFill>
              </a:rPr>
              <a:t>車輛駕駛揮手點頭致謝</a:t>
            </a:r>
            <a:r>
              <a:rPr lang="zh-TW" altLang="en-US" sz="2600" dirty="0" smtClean="0">
                <a:solidFill>
                  <a:srgbClr val="C00000"/>
                </a:solidFill>
              </a:rPr>
              <a:t>：</a:t>
            </a:r>
            <a:r>
              <a:rPr lang="zh-TW" altLang="en-US" sz="2600" dirty="0" smtClean="0">
                <a:solidFill>
                  <a:srgbClr val="1E03BD"/>
                </a:solidFill>
              </a:rPr>
              <a:t>感謝與感動</a:t>
            </a:r>
            <a:endParaRPr lang="en-US" altLang="zh-TW" sz="2600" dirty="0" smtClean="0">
              <a:solidFill>
                <a:srgbClr val="1E03BD"/>
              </a:solidFill>
            </a:endParaRPr>
          </a:p>
          <a:p>
            <a:pPr marL="0" indent="534988">
              <a:buNone/>
            </a:pPr>
            <a:r>
              <a:rPr lang="en-US" altLang="zh-TW" sz="2600" b="1" dirty="0" smtClean="0">
                <a:solidFill>
                  <a:srgbClr val="C00000"/>
                </a:solidFill>
              </a:rPr>
              <a:t>(5)</a:t>
            </a:r>
            <a:r>
              <a:rPr lang="zh-TW" altLang="en-US" sz="2600" b="1" dirty="0" smtClean="0">
                <a:solidFill>
                  <a:srgbClr val="C00000"/>
                </a:solidFill>
              </a:rPr>
              <a:t> 保護</a:t>
            </a:r>
            <a:r>
              <a:rPr lang="zh-TW" altLang="en-US" sz="2600" b="1" dirty="0" smtClean="0">
                <a:solidFill>
                  <a:schemeClr val="tx1"/>
                </a:solidFill>
              </a:rPr>
              <a:t>長者</a:t>
            </a:r>
            <a:r>
              <a:rPr lang="zh-TW" altLang="en-US" sz="2600" b="1" dirty="0" smtClean="0">
                <a:solidFill>
                  <a:srgbClr val="C00000"/>
                </a:solidFill>
              </a:rPr>
              <a:t>及</a:t>
            </a:r>
            <a:r>
              <a:rPr lang="zh-TW" altLang="en-US" sz="2600" b="1" dirty="0" smtClean="0">
                <a:solidFill>
                  <a:schemeClr val="tx1"/>
                </a:solidFill>
              </a:rPr>
              <a:t>婦孺</a:t>
            </a:r>
            <a:r>
              <a:rPr lang="zh-TW" altLang="en-US" sz="2600" b="1" dirty="0" smtClean="0">
                <a:solidFill>
                  <a:srgbClr val="C00000"/>
                </a:solidFill>
              </a:rPr>
              <a:t>安全地穿越路口：</a:t>
            </a:r>
            <a:r>
              <a:rPr lang="zh-TW" altLang="en-US" sz="2600" b="1" dirty="0" smtClean="0">
                <a:solidFill>
                  <a:srgbClr val="1E03BD"/>
                </a:solidFill>
              </a:rPr>
              <a:t>公平正義與人性</a:t>
            </a:r>
            <a:endParaRPr lang="en-US" altLang="zh-TW" sz="2600" b="1" dirty="0" smtClean="0">
              <a:solidFill>
                <a:srgbClr val="1E03B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600" b="1" dirty="0" smtClean="0">
                <a:solidFill>
                  <a:schemeClr val="tx1"/>
                </a:solidFill>
              </a:rPr>
              <a:t>創造一個和諧、互助、感恩的交通環境</a:t>
            </a:r>
            <a:endParaRPr lang="en-US" altLang="zh-TW" sz="3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zh-TW" alt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9512" y="0"/>
            <a:ext cx="8928992" cy="1077713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拾壹、透過社會運動改造用路文化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8108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3131524"/>
              </p:ext>
            </p:extLst>
          </p:nvPr>
        </p:nvGraphicFramePr>
        <p:xfrm>
          <a:off x="107504" y="1340768"/>
          <a:ext cx="8928994" cy="45951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val="3397245238"/>
                    </a:ext>
                  </a:extLst>
                </a:gridCol>
                <a:gridCol w="636071">
                  <a:extLst>
                    <a:ext uri="{9D8B030D-6E8A-4147-A177-3AD203B41FA5}">
                      <a16:colId xmlns:a16="http://schemas.microsoft.com/office/drawing/2014/main" val="3262650524"/>
                    </a:ext>
                  </a:extLst>
                </a:gridCol>
                <a:gridCol w="636071">
                  <a:extLst>
                    <a:ext uri="{9D8B030D-6E8A-4147-A177-3AD203B41FA5}">
                      <a16:colId xmlns:a16="http://schemas.microsoft.com/office/drawing/2014/main" val="1205153101"/>
                    </a:ext>
                  </a:extLst>
                </a:gridCol>
                <a:gridCol w="636071">
                  <a:extLst>
                    <a:ext uri="{9D8B030D-6E8A-4147-A177-3AD203B41FA5}">
                      <a16:colId xmlns:a16="http://schemas.microsoft.com/office/drawing/2014/main" val="212170865"/>
                    </a:ext>
                  </a:extLst>
                </a:gridCol>
                <a:gridCol w="636071">
                  <a:extLst>
                    <a:ext uri="{9D8B030D-6E8A-4147-A177-3AD203B41FA5}">
                      <a16:colId xmlns:a16="http://schemas.microsoft.com/office/drawing/2014/main" val="2161330820"/>
                    </a:ext>
                  </a:extLst>
                </a:gridCol>
                <a:gridCol w="636071">
                  <a:extLst>
                    <a:ext uri="{9D8B030D-6E8A-4147-A177-3AD203B41FA5}">
                      <a16:colId xmlns:a16="http://schemas.microsoft.com/office/drawing/2014/main" val="932336070"/>
                    </a:ext>
                  </a:extLst>
                </a:gridCol>
                <a:gridCol w="636071">
                  <a:extLst>
                    <a:ext uri="{9D8B030D-6E8A-4147-A177-3AD203B41FA5}">
                      <a16:colId xmlns:a16="http://schemas.microsoft.com/office/drawing/2014/main" val="1782194018"/>
                    </a:ext>
                  </a:extLst>
                </a:gridCol>
              </a:tblGrid>
              <a:tr h="6559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教學主題 </a:t>
                      </a:r>
                      <a:r>
                        <a:rPr lang="en-US" altLang="zh-TW" sz="2400" b="1" dirty="0" smtClean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b="1" dirty="0" smtClean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範例</a:t>
                      </a:r>
                      <a:r>
                        <a:rPr lang="en-US" altLang="zh-TW" sz="2400" b="1" dirty="0" smtClean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400" b="1" dirty="0">
                        <a:solidFill>
                          <a:srgbClr val="1E03BD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五大</a:t>
                      </a:r>
                      <a:endParaRPr lang="en-US" altLang="zh-TW" sz="1600" b="1" dirty="0" smtClean="0">
                        <a:solidFill>
                          <a:srgbClr val="1E03BD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運動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守則一</a:t>
                      </a:r>
                      <a:endParaRPr lang="en-US" altLang="zh-TW" sz="1600" b="1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路權</a:t>
                      </a:r>
                      <a:endParaRPr lang="en-US" altLang="zh-TW" sz="1600" b="1" dirty="0" smtClean="0">
                        <a:solidFill>
                          <a:srgbClr val="1E03BD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守法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守則</a:t>
                      </a:r>
                      <a:endParaRPr lang="en-US" altLang="zh-TW" sz="1600" b="1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16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endParaRPr lang="en-US" altLang="zh-TW" sz="1600" b="1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看見你我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守則三</a:t>
                      </a:r>
                      <a:endParaRPr lang="en-US" altLang="zh-TW" sz="1600" b="1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安全空間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守則四</a:t>
                      </a:r>
                      <a:endParaRPr lang="en-US" altLang="zh-TW" sz="1600" b="1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利他用路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守則五</a:t>
                      </a:r>
                      <a:endParaRPr lang="en-US" altLang="zh-TW" sz="1600" b="1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防衛兼備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004436"/>
                  </a:ext>
                </a:extLst>
              </a:tr>
              <a:tr h="409168">
                <a:tc>
                  <a:txBody>
                    <a:bodyPr/>
                    <a:lstStyle/>
                    <a:p>
                      <a:pPr marL="174625" indent="-174625" algn="just"/>
                      <a:r>
                        <a:rPr lang="en-US" altLang="zh-TW" sz="16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6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生命與交通安全的價值：</a:t>
                      </a:r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快樂出門，平安回家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  <a:latin typeface="新細明體" panose="02020500000000000000" pitchFamily="18" charset="-120"/>
                          <a:ea typeface="+mn-ea"/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115025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174625" indent="-174625" algn="l"/>
                      <a:r>
                        <a:rPr lang="en-US" altLang="zh-TW" sz="16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6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認識道路上的危險：</a:t>
                      </a:r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不在道路上嬉戲、做好準備上路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6209213"/>
                  </a:ext>
                </a:extLst>
              </a:tr>
              <a:tr h="426328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認識道路的使用規則：</a:t>
                      </a:r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衝突區隔、</a:t>
                      </a:r>
                      <a:r>
                        <a:rPr lang="zh-TW" altLang="en-US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號誌、</a:t>
                      </a:r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標誌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與</a:t>
                      </a:r>
                      <a:r>
                        <a:rPr lang="zh-TW" altLang="en-US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標線 </a:t>
                      </a:r>
                      <a:endParaRPr lang="zh-TW" altLang="en-US" sz="1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542737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u="none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</a:t>
                      </a:r>
                      <a:r>
                        <a:rPr lang="zh-TW" altLang="en-US" sz="1600" b="1" u="none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遵守交通規則：</a:t>
                      </a:r>
                      <a:r>
                        <a:rPr lang="zh-TW" altLang="en-US" sz="1600" b="1" u="none" dirty="0" smtClean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人車有序，交通安全、守法最重要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069858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做一個守法安全的好行人</a:t>
                      </a:r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(I)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安全通過交岔路口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1681649"/>
                  </a:ext>
                </a:extLst>
              </a:tr>
              <a:tr h="218636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做一個守法安全的好行人</a:t>
                      </a:r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(II)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安全穿越道路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8863948"/>
                  </a:ext>
                </a:extLst>
              </a:tr>
              <a:tr h="218636">
                <a:tc>
                  <a:txBody>
                    <a:bodyPr/>
                    <a:lstStyle/>
                    <a:p>
                      <a:pPr algn="l">
                        <a:tabLst/>
                      </a:pPr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7. 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做一個守法安全的好乘客：</a:t>
                      </a:r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小客車與公共運輸的搭乘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703727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8.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做一個維護交通安全的好國民：</a:t>
                      </a:r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我是交通安全好幫手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9769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9.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做一個守法安全的好騎士：</a:t>
                      </a:r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認識自行車與機車的危險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6867466"/>
                  </a:ext>
                </a:extLst>
              </a:tr>
            </a:tbl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15517" y="188913"/>
            <a:ext cx="8820979" cy="8509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拾貳、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交通安全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核心教學內容規劃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(1/3)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19998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3146673"/>
              </p:ext>
            </p:extLst>
          </p:nvPr>
        </p:nvGraphicFramePr>
        <p:xfrm>
          <a:off x="107504" y="1340768"/>
          <a:ext cx="8928994" cy="4608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val="3397245238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val="3262650524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val="4172653132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val="212170865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val="2161330820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val="932336070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val="1782194018"/>
                    </a:ext>
                  </a:extLst>
                </a:gridCol>
              </a:tblGrid>
              <a:tr h="6559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教學主題 </a:t>
                      </a:r>
                      <a:r>
                        <a:rPr lang="en-US" altLang="zh-TW" sz="2400" b="1" dirty="0" smtClean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b="1" dirty="0" smtClean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範例</a:t>
                      </a:r>
                      <a:r>
                        <a:rPr lang="en-US" altLang="zh-TW" sz="2400" b="1" dirty="0" smtClean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400" b="1" dirty="0">
                        <a:solidFill>
                          <a:srgbClr val="1E03BD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一年級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二年級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三年級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四年級</a:t>
                      </a:r>
                      <a:endParaRPr lang="zh-TW" altLang="en-US" b="1" dirty="0">
                        <a:solidFill>
                          <a:srgbClr val="1E03BD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五年級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六年級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004436"/>
                  </a:ext>
                </a:extLst>
              </a:tr>
              <a:tr h="410457">
                <a:tc>
                  <a:txBody>
                    <a:bodyPr/>
                    <a:lstStyle/>
                    <a:p>
                      <a:pPr marL="174625" indent="-174625" algn="just"/>
                      <a:r>
                        <a:rPr lang="en-US" altLang="zh-TW" sz="16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6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生命與交通安全的價值：</a:t>
                      </a:r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快樂出門，平安回家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1150251"/>
                  </a:ext>
                </a:extLst>
              </a:tr>
              <a:tr h="410457">
                <a:tc>
                  <a:txBody>
                    <a:bodyPr/>
                    <a:lstStyle/>
                    <a:p>
                      <a:pPr marL="174625" indent="-174625" algn="l"/>
                      <a:r>
                        <a:rPr lang="en-US" altLang="zh-TW" sz="16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6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認識道路上的危險：</a:t>
                      </a:r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不在道路上嬉戲、做好準備上路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6209213"/>
                  </a:ext>
                </a:extLst>
              </a:tr>
              <a:tr h="410457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認識道路的使用規則：</a:t>
                      </a:r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衝突區隔，</a:t>
                      </a:r>
                      <a:r>
                        <a:rPr lang="zh-TW" altLang="en-US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號誌、</a:t>
                      </a:r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標誌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與</a:t>
                      </a:r>
                      <a:r>
                        <a:rPr lang="zh-TW" altLang="en-US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標線 </a:t>
                      </a:r>
                      <a:endParaRPr lang="zh-TW" altLang="en-US" sz="1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5427377"/>
                  </a:ext>
                </a:extLst>
              </a:tr>
              <a:tr h="410457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u="none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</a:t>
                      </a:r>
                      <a:r>
                        <a:rPr lang="zh-TW" altLang="en-US" sz="1600" b="1" u="none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遵守交通規則：</a:t>
                      </a:r>
                      <a:r>
                        <a:rPr lang="zh-TW" altLang="en-US" sz="1600" b="1" u="none" dirty="0" smtClean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人車有序，交通安全、守法最重要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0698587"/>
                  </a:ext>
                </a:extLst>
              </a:tr>
              <a:tr h="410457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做一個守法安全的好行人</a:t>
                      </a:r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(I)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安全通過交岔路口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1681649"/>
                  </a:ext>
                </a:extLst>
              </a:tr>
              <a:tr h="410457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做一個守法安全的好行人</a:t>
                      </a:r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(II)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安全穿越道路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8863948"/>
                  </a:ext>
                </a:extLst>
              </a:tr>
              <a:tr h="410457">
                <a:tc>
                  <a:txBody>
                    <a:bodyPr/>
                    <a:lstStyle/>
                    <a:p>
                      <a:pPr algn="l">
                        <a:tabLst/>
                      </a:pPr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7. 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做一個守法安全的好乘客：</a:t>
                      </a:r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小客車與公共運輸的搭乘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7037279"/>
                  </a:ext>
                </a:extLst>
              </a:tr>
              <a:tr h="410457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8.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做一個維護交通安全的好國民：</a:t>
                      </a:r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我是交通安全好幫手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976969"/>
                  </a:ext>
                </a:extLst>
              </a:tr>
              <a:tr h="410457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9.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做一個守法安全的好騎士：</a:t>
                      </a:r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認識自行車與機車的危險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6867466"/>
                  </a:ext>
                </a:extLst>
              </a:tr>
            </a:tbl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15517" y="188913"/>
            <a:ext cx="8820979" cy="8509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拾貳、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交通安全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核心教學內容規劃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(2/3)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2066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9934" y="188913"/>
            <a:ext cx="9004132" cy="85090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壹、認識我國的道路交通事故</a:t>
            </a:r>
            <a:r>
              <a:rPr lang="en-US" altLang="zh-TW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(2/8)</a:t>
            </a:r>
            <a:endParaRPr lang="zh-TW" altLang="en-US" sz="4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137724"/>
              </p:ext>
            </p:extLst>
          </p:nvPr>
        </p:nvGraphicFramePr>
        <p:xfrm>
          <a:off x="179512" y="1341438"/>
          <a:ext cx="8712968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200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371046"/>
              </p:ext>
            </p:extLst>
          </p:nvPr>
        </p:nvGraphicFramePr>
        <p:xfrm>
          <a:off x="107504" y="1340768"/>
          <a:ext cx="8928994" cy="45170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val="3397245238"/>
                    </a:ext>
                  </a:extLst>
                </a:gridCol>
                <a:gridCol w="1200134">
                  <a:extLst>
                    <a:ext uri="{9D8B030D-6E8A-4147-A177-3AD203B41FA5}">
                      <a16:colId xmlns:a16="http://schemas.microsoft.com/office/drawing/2014/main" val="3262650524"/>
                    </a:ext>
                  </a:extLst>
                </a:gridCol>
                <a:gridCol w="1200134">
                  <a:extLst>
                    <a:ext uri="{9D8B030D-6E8A-4147-A177-3AD203B41FA5}">
                      <a16:colId xmlns:a16="http://schemas.microsoft.com/office/drawing/2014/main" val="212170865"/>
                    </a:ext>
                  </a:extLst>
                </a:gridCol>
                <a:gridCol w="1200134">
                  <a:extLst>
                    <a:ext uri="{9D8B030D-6E8A-4147-A177-3AD203B41FA5}">
                      <a16:colId xmlns:a16="http://schemas.microsoft.com/office/drawing/2014/main" val="932336070"/>
                    </a:ext>
                  </a:extLst>
                </a:gridCol>
              </a:tblGrid>
              <a:tr h="6559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教學主題 </a:t>
                      </a:r>
                      <a:r>
                        <a:rPr lang="en-US" altLang="zh-TW" sz="2400" b="1" dirty="0" smtClean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b="1" dirty="0" smtClean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範例</a:t>
                      </a:r>
                      <a:r>
                        <a:rPr lang="en-US" altLang="zh-TW" sz="2400" b="1" dirty="0" smtClean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400" b="1" dirty="0">
                        <a:solidFill>
                          <a:srgbClr val="1E03BD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專業</a:t>
                      </a:r>
                      <a:endParaRPr lang="en-US" altLang="zh-TW" sz="2400" b="1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</a:t>
                      </a:r>
                      <a:endParaRPr lang="zh-TW" altLang="en-US" sz="2400" b="1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融入</a:t>
                      </a:r>
                      <a:endParaRPr lang="en-US" altLang="zh-TW" sz="2400" b="1" dirty="0" smtClean="0">
                        <a:solidFill>
                          <a:srgbClr val="1E03BD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</a:t>
                      </a:r>
                      <a:endParaRPr lang="zh-TW" altLang="en-US" sz="2400" b="1" dirty="0">
                        <a:solidFill>
                          <a:srgbClr val="1E03BD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輔導</a:t>
                      </a:r>
                      <a:endParaRPr lang="en-US" altLang="zh-TW" sz="2400" b="1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活動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004436"/>
                  </a:ext>
                </a:extLst>
              </a:tr>
              <a:tr h="410457">
                <a:tc>
                  <a:txBody>
                    <a:bodyPr/>
                    <a:lstStyle/>
                    <a:p>
                      <a:pPr marL="174625" indent="-174625" algn="just"/>
                      <a:r>
                        <a:rPr lang="en-US" altLang="zh-TW" sz="16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6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生命與交通安全的價值：</a:t>
                      </a:r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快樂出門，平安回家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C00000"/>
                          </a:solidFill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●</a:t>
                      </a:r>
                      <a:endParaRPr lang="zh-TW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1150251"/>
                  </a:ext>
                </a:extLst>
              </a:tr>
              <a:tr h="410457">
                <a:tc>
                  <a:txBody>
                    <a:bodyPr/>
                    <a:lstStyle/>
                    <a:p>
                      <a:pPr marL="174625" indent="-174625" algn="l"/>
                      <a:r>
                        <a:rPr lang="en-US" altLang="zh-TW" sz="16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6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認識道路上的危險：</a:t>
                      </a:r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不在道路上嬉戲、做好準備上路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6209213"/>
                  </a:ext>
                </a:extLst>
              </a:tr>
              <a:tr h="410457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認識道路的使用規則：</a:t>
                      </a:r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衝突區隔、</a:t>
                      </a:r>
                      <a:r>
                        <a:rPr lang="zh-TW" altLang="en-US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號誌、</a:t>
                      </a:r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標誌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與</a:t>
                      </a:r>
                      <a:r>
                        <a:rPr lang="zh-TW" altLang="en-US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標線 </a:t>
                      </a:r>
                      <a:endParaRPr lang="zh-TW" altLang="en-US" sz="1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5427377"/>
                  </a:ext>
                </a:extLst>
              </a:tr>
              <a:tr h="410457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u="none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</a:t>
                      </a:r>
                      <a:r>
                        <a:rPr lang="zh-TW" altLang="en-US" sz="1600" b="1" u="none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遵守交通規則：</a:t>
                      </a:r>
                      <a:r>
                        <a:rPr lang="zh-TW" altLang="en-US" sz="1600" b="1" u="none" dirty="0" smtClean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人車有序，交通安全、守法最重要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0698587"/>
                  </a:ext>
                </a:extLst>
              </a:tr>
              <a:tr h="410457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做一個守法安全的好行人</a:t>
                      </a:r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(I)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安全通過交岔路口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1681649"/>
                  </a:ext>
                </a:extLst>
              </a:tr>
              <a:tr h="410457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做一個守法安全的好行人</a:t>
                      </a:r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(II)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安全穿越道路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8863948"/>
                  </a:ext>
                </a:extLst>
              </a:tr>
              <a:tr h="410457">
                <a:tc>
                  <a:txBody>
                    <a:bodyPr/>
                    <a:lstStyle/>
                    <a:p>
                      <a:pPr algn="l">
                        <a:tabLst/>
                      </a:pPr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7. 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做一個守法安全的好乘客：</a:t>
                      </a:r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小客車與公共運輸的搭乘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7037279"/>
                  </a:ext>
                </a:extLst>
              </a:tr>
              <a:tr h="410457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8.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做一個維護交通安全的好國民：</a:t>
                      </a:r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我是交通安全好幫手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976969"/>
                  </a:ext>
                </a:extLst>
              </a:tr>
              <a:tr h="410457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9.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做一個守法安全的好騎士：</a:t>
                      </a:r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認識自行車與機車的危險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6867466"/>
                  </a:ext>
                </a:extLst>
              </a:tr>
            </a:tbl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5" y="188913"/>
            <a:ext cx="8928992" cy="8509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拾貳、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交通安全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核心教學內容規劃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(3/3)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72620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040560"/>
          </a:xfrm>
        </p:spPr>
        <p:txBody>
          <a:bodyPr>
            <a:noAutofit/>
          </a:bodyPr>
          <a:lstStyle/>
          <a:p>
            <a:pPr>
              <a:spcBef>
                <a:spcPts val="450"/>
              </a:spcBef>
              <a:buFont typeface="Wingdings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</a:rPr>
              <a:t>知識無法改變行為，態度與信念才是決定行為的關鍵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</a:endParaRPr>
          </a:p>
          <a:p>
            <a:pPr lvl="1">
              <a:spcBef>
                <a:spcPts val="300"/>
              </a:spcBef>
              <a:buFont typeface="Wingdings" pitchFamily="2" charset="2"/>
              <a:buChar char="ü"/>
            </a:pP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</a:rPr>
              <a:t>從「心」</a:t>
            </a:r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</a:rPr>
              <a:t>做起</a:t>
            </a:r>
            <a:r>
              <a:rPr lang="zh-TW" altLang="en-US" b="1" dirty="0">
                <a:solidFill>
                  <a:srgbClr val="1E03BD"/>
                </a:solidFill>
                <a:latin typeface="標楷體" panose="03000509000000000000" pitchFamily="65" charset="-120"/>
              </a:rPr>
              <a:t>：</a:t>
            </a: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</a:rPr>
              <a:t>珍惜生命、認識殘忍事故、激勵正義與責任</a:t>
            </a:r>
            <a:endParaRPr lang="en-US" altLang="zh-TW" b="1" dirty="0" smtClean="0">
              <a:solidFill>
                <a:srgbClr val="1E03BD"/>
              </a:solidFill>
              <a:latin typeface="標楷體" panose="03000509000000000000" pitchFamily="65" charset="-120"/>
            </a:endParaRPr>
          </a:p>
          <a:p>
            <a:pPr lvl="1">
              <a:spcBef>
                <a:spcPts val="300"/>
              </a:spcBef>
              <a:buFont typeface="Wingdings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</a:rPr>
              <a:t>建立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</a:rPr>
              <a:t>「安全</a:t>
            </a:r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</a:rPr>
              <a:t>是一切努力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</a:rPr>
              <a:t>的保障，</a:t>
            </a:r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</a:rPr>
              <a:t>沒有安全一切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</a:rPr>
              <a:t>枉然」</a:t>
            </a: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</a:rPr>
              <a:t>價值觀</a:t>
            </a:r>
            <a:endParaRPr lang="en-US" altLang="zh-TW" b="1" dirty="0">
              <a:solidFill>
                <a:srgbClr val="1E03BD"/>
              </a:solidFill>
              <a:latin typeface="標楷體" panose="03000509000000000000" pitchFamily="65" charset="-120"/>
            </a:endParaRPr>
          </a:p>
          <a:p>
            <a:pPr lvl="1">
              <a:spcBef>
                <a:spcPts val="300"/>
              </a:spcBef>
              <a:buFont typeface="Wingdings" pitchFamily="2" charset="2"/>
              <a:buChar char="ü"/>
            </a:pP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</a:rPr>
              <a:t>利他</a:t>
            </a: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</a:rPr>
              <a:t>是影響駕駛行為的最大動力，強化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</a:rPr>
              <a:t>共享互惠</a:t>
            </a: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</a:rPr>
              <a:t>用路觀教學</a:t>
            </a:r>
            <a:endParaRPr lang="en-US" altLang="zh-TW" b="1" dirty="0" smtClean="0">
              <a:solidFill>
                <a:srgbClr val="1E03BD"/>
              </a:solidFill>
              <a:latin typeface="標楷體" panose="03000509000000000000" pitchFamily="65" charset="-120"/>
            </a:endParaRPr>
          </a:p>
          <a:p>
            <a:pPr lvl="1">
              <a:spcBef>
                <a:spcPts val="300"/>
              </a:spcBef>
              <a:buFont typeface="Wingdings" pitchFamily="2" charset="2"/>
              <a:buChar char="ü"/>
            </a:pP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</a:rPr>
              <a:t>風險</a:t>
            </a:r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</a:rPr>
              <a:t>感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</a:rPr>
              <a:t>認</a:t>
            </a: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</a:rPr>
              <a:t>最</a:t>
            </a:r>
            <a:r>
              <a:rPr lang="zh-TW" altLang="en-US" b="1" dirty="0">
                <a:solidFill>
                  <a:srgbClr val="1E03BD"/>
                </a:solidFill>
                <a:latin typeface="標楷體" panose="03000509000000000000" pitchFamily="65" charset="-120"/>
              </a:rPr>
              <a:t>直接</a:t>
            </a: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</a:rPr>
              <a:t>影響</a:t>
            </a:r>
            <a:r>
              <a:rPr lang="zh-TW" altLang="en-US" b="1" dirty="0">
                <a:solidFill>
                  <a:srgbClr val="1E03BD"/>
                </a:solidFill>
                <a:latin typeface="標楷體" panose="03000509000000000000" pitchFamily="65" charset="-120"/>
              </a:rPr>
              <a:t>駕駛</a:t>
            </a: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</a:rPr>
              <a:t>行為，推動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</a:rPr>
              <a:t>風險感認教學</a:t>
            </a: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</a:rPr>
              <a:t>亟待加強</a:t>
            </a:r>
            <a:endParaRPr lang="en-US" altLang="zh-TW" b="1" dirty="0" smtClean="0">
              <a:solidFill>
                <a:srgbClr val="1E03BD"/>
              </a:solidFill>
              <a:latin typeface="標楷體" panose="03000509000000000000" pitchFamily="65" charset="-120"/>
            </a:endParaRPr>
          </a:p>
          <a:p>
            <a:pPr lvl="1">
              <a:spcBef>
                <a:spcPts val="300"/>
              </a:spcBef>
              <a:buFont typeface="Wingdings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</a:rPr>
              <a:t>培育具有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</a:rPr>
              <a:t>「</a:t>
            </a:r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</a:rPr>
              <a:t>奉公守法、正義負責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</a:rPr>
              <a:t>」法</a:t>
            </a:r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</a:rPr>
              <a:t>意識</a:t>
            </a:r>
            <a:r>
              <a:rPr lang="zh-TW" altLang="en-US" b="1" dirty="0">
                <a:solidFill>
                  <a:srgbClr val="1E03BD"/>
                </a:solidFill>
                <a:latin typeface="標楷體" panose="03000509000000000000" pitchFamily="65" charset="-120"/>
              </a:rPr>
              <a:t>之</a:t>
            </a: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</a:rPr>
              <a:t>現代化文明公民</a:t>
            </a:r>
            <a:endParaRPr lang="en-US" altLang="zh-TW" b="1" dirty="0">
              <a:solidFill>
                <a:srgbClr val="1E03BD"/>
              </a:solidFill>
              <a:latin typeface="標楷體" panose="03000509000000000000" pitchFamily="65" charset="-120"/>
            </a:endParaRPr>
          </a:p>
          <a:p>
            <a:pPr lvl="1">
              <a:spcBef>
                <a:spcPts val="300"/>
              </a:spcBef>
              <a:buFont typeface="Wingdings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</a:rPr>
              <a:t>透過環境與社會的安全文化薰陶，建立正確的安全用路行為</a:t>
            </a:r>
            <a:endParaRPr lang="en-US" altLang="zh-TW" b="1" dirty="0">
              <a:solidFill>
                <a:srgbClr val="1E03BD"/>
              </a:solidFill>
              <a:latin typeface="標楷體" panose="03000509000000000000" pitchFamily="65" charset="-120"/>
            </a:endParaRPr>
          </a:p>
          <a:p>
            <a:pPr>
              <a:spcBef>
                <a:spcPts val="450"/>
              </a:spcBef>
              <a:buFont typeface="Wingdings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</a:rPr>
              <a:t>學習交通安全知識與技能並付諸行動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</a:endParaRPr>
          </a:p>
          <a:p>
            <a:pPr lvl="1">
              <a:spcBef>
                <a:spcPts val="300"/>
              </a:spcBef>
              <a:buFont typeface="Wingdings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</a:rPr>
              <a:t>認知交通事故風險存在事實，認真學習交通安全知識與技能</a:t>
            </a:r>
            <a:endParaRPr lang="en-US" altLang="zh-TW" b="1" dirty="0">
              <a:solidFill>
                <a:srgbClr val="1E03BD"/>
              </a:solidFill>
              <a:latin typeface="標楷體" panose="03000509000000000000" pitchFamily="65" charset="-120"/>
            </a:endParaRPr>
          </a:p>
          <a:p>
            <a:pPr lvl="1">
              <a:spcBef>
                <a:spcPts val="300"/>
              </a:spcBef>
              <a:buFont typeface="Wingdings" pitchFamily="2" charset="2"/>
              <a:buChar char="ü"/>
            </a:pPr>
            <a:r>
              <a:rPr lang="zh-TW" altLang="en-US" b="1" dirty="0">
                <a:solidFill>
                  <a:srgbClr val="1E03BD"/>
                </a:solidFill>
                <a:latin typeface="標楷體" panose="03000509000000000000" pitchFamily="65" charset="-120"/>
              </a:rPr>
              <a:t>建立正確務實之交通安全</a:t>
            </a: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</a:rPr>
              <a:t>觀念，落實做到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</a:rPr>
              <a:t>交通安全五大守則</a:t>
            </a:r>
            <a:endParaRPr lang="en-US" altLang="zh-TW" b="1" dirty="0" smtClean="0">
              <a:solidFill>
                <a:srgbClr val="C00000"/>
              </a:solidFill>
              <a:latin typeface="標楷體" panose="03000509000000000000" pitchFamily="65" charset="-120"/>
            </a:endParaRPr>
          </a:p>
          <a:p>
            <a:pPr lvl="1">
              <a:spcBef>
                <a:spcPts val="300"/>
              </a:spcBef>
              <a:buFont typeface="Wingdings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</a:rPr>
              <a:t>落實學校與駕駛教育功能、強化專業之安全教學設計與管理</a:t>
            </a:r>
            <a:endParaRPr lang="en-US" altLang="zh-TW" b="1" dirty="0" smtClean="0">
              <a:solidFill>
                <a:srgbClr val="1E03BD"/>
              </a:solidFill>
              <a:latin typeface="標楷體" panose="03000509000000000000" pitchFamily="65" charset="-120"/>
            </a:endParaRPr>
          </a:p>
          <a:p>
            <a:pPr lvl="1">
              <a:spcBef>
                <a:spcPts val="300"/>
              </a:spcBef>
              <a:buFont typeface="Wingdings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</a:rPr>
              <a:t>健全交通安全政策之推動機制、落實做到</a:t>
            </a:r>
            <a:r>
              <a:rPr lang="en-US" altLang="zh-TW" b="1" dirty="0" smtClean="0">
                <a:solidFill>
                  <a:srgbClr val="1E03BD"/>
                </a:solidFill>
                <a:latin typeface="標楷體" panose="03000509000000000000" pitchFamily="65" charset="-120"/>
              </a:rPr>
              <a:t>PDCA</a:t>
            </a: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</a:rPr>
              <a:t>之系統化管理</a:t>
            </a:r>
            <a:endParaRPr lang="en-US" altLang="zh-TW" b="1" dirty="0" smtClean="0">
              <a:solidFill>
                <a:srgbClr val="1E03BD"/>
              </a:solidFill>
              <a:latin typeface="標楷體" panose="03000509000000000000" pitchFamily="65" charset="-120"/>
            </a:endParaRPr>
          </a:p>
          <a:p>
            <a:pPr lvl="1">
              <a:spcBef>
                <a:spcPts val="450"/>
              </a:spcBef>
              <a:buFont typeface="Wingdings" pitchFamily="2" charset="2"/>
              <a:buChar char="ü"/>
            </a:pPr>
            <a:endParaRPr lang="en-US" altLang="zh-TW" b="1" dirty="0" smtClean="0">
              <a:solidFill>
                <a:srgbClr val="1E03BD"/>
              </a:solidFill>
              <a:latin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913"/>
            <a:ext cx="8640960" cy="850900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拾參、結語 </a:t>
            </a:r>
            <a:endParaRPr lang="zh-TW" altLang="en-US" sz="4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65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9512" y="188913"/>
            <a:ext cx="8856984" cy="85090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壹、認識我國的道路交通事故</a:t>
            </a:r>
            <a:r>
              <a:rPr lang="en-US" altLang="zh-TW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(3/8)</a:t>
            </a:r>
            <a:endParaRPr lang="zh-TW" altLang="en-US" sz="4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5156237"/>
              </p:ext>
            </p:extLst>
          </p:nvPr>
        </p:nvGraphicFramePr>
        <p:xfrm>
          <a:off x="107504" y="1285875"/>
          <a:ext cx="8928992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245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4466693"/>
              </p:ext>
            </p:extLst>
          </p:nvPr>
        </p:nvGraphicFramePr>
        <p:xfrm>
          <a:off x="107504" y="1196753"/>
          <a:ext cx="8928992" cy="4862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44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6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4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33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73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33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國家</a:t>
                      </a:r>
                      <a:endParaRPr lang="zh-TW" altLang="en-US" sz="18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每年每十萬人口交通事故死亡人數</a:t>
                      </a:r>
                      <a:endParaRPr lang="zh-TW" altLang="en-US" sz="14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  家</a:t>
                      </a:r>
                      <a:endParaRPr lang="zh-TW" altLang="en-US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每年每十萬人口交通事故死亡人數</a:t>
                      </a:r>
                      <a:endParaRPr lang="zh-TW" altLang="en-US" sz="14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  家</a:t>
                      </a:r>
                      <a:endParaRPr lang="zh-TW" altLang="en-US" sz="18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每年每十萬人口交通事故死亡人數</a:t>
                      </a:r>
                      <a:endParaRPr lang="zh-TW" altLang="en-US" sz="14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挪威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2.0 (2019)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芬蘭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3.8 (2019)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韓國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6.5  (2019)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瑞典</a:t>
                      </a:r>
                      <a:endParaRPr lang="en-US" altLang="zh-TW" sz="2000" b="1" dirty="0" smtClean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2.2 (2019)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日本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4.1 (2019)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紐西蘭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7.8 (2019)</a:t>
                      </a:r>
                      <a:endParaRPr lang="en-US" altLang="zh-TW" sz="2000" b="1" dirty="0">
                        <a:solidFill>
                          <a:srgbClr val="1E03B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瑞士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2.2 (2019)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法國</a:t>
                      </a:r>
                      <a:endParaRPr lang="en-US" altLang="zh-TW" sz="2000" b="1" dirty="0" smtClean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5.0 (2019)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台灣</a:t>
                      </a:r>
                      <a:endParaRPr lang="en-US" altLang="zh-TW" sz="2000" b="1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C00000"/>
                          </a:solidFill>
                        </a:rPr>
                        <a:t>12.7 (2020)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英國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2.9 (2019)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義大利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5.2 (2019)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墨西哥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C00000"/>
                          </a:solidFill>
                        </a:rPr>
                        <a:t>12.3 (2019)</a:t>
                      </a:r>
                      <a:endParaRPr lang="en-US" altLang="zh-TW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愛爾蘭</a:t>
                      </a:r>
                      <a:endParaRPr lang="en-US" altLang="zh-TW" sz="2000" b="1" dirty="0" smtClean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2.9 (2019)</a:t>
                      </a:r>
                      <a:endParaRPr lang="en-US" altLang="zh-TW" sz="2000" b="1" dirty="0">
                        <a:solidFill>
                          <a:srgbClr val="1E03B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比利時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5.4 (2019)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美國</a:t>
                      </a:r>
                      <a:endParaRPr lang="zh-TW" altLang="en-US" sz="2000" b="1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C00000"/>
                          </a:solidFill>
                        </a:rPr>
                        <a:t>12.4 (2019)</a:t>
                      </a:r>
                      <a:endParaRPr lang="en-US" altLang="zh-TW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丹麥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3.4 (2019)</a:t>
                      </a:r>
                      <a:endParaRPr lang="zh-TW" altLang="en-US" sz="2000" b="1" dirty="0" smtClean="0">
                        <a:solidFill>
                          <a:srgbClr val="1E03B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澳洲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5.6 (2019)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智利</a:t>
                      </a:r>
                      <a:endParaRPr lang="zh-TW" altLang="en-US" sz="2000" b="1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C00000"/>
                          </a:solidFill>
                        </a:rPr>
                        <a:t>12.4 (2019)</a:t>
                      </a:r>
                      <a:endParaRPr lang="zh-TW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荷蘭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3.8 (2019)</a:t>
                      </a:r>
                      <a:endParaRPr lang="en-US" altLang="zh-TW" sz="2000" b="1" dirty="0">
                        <a:solidFill>
                          <a:srgbClr val="1E03B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加拿大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5.8 (2019) 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阿根廷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C00000"/>
                          </a:solidFill>
                        </a:rPr>
                        <a:t>13.6 (2019)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西班牙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3.7 (2019)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葡萄牙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6.3 (2019)</a:t>
                      </a:r>
                      <a:endParaRPr lang="en-US" altLang="zh-TW" sz="2000" b="1" dirty="0">
                        <a:solidFill>
                          <a:srgbClr val="1E03B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馬來西亞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C00000"/>
                          </a:solidFill>
                        </a:rPr>
                        <a:t>23.6 (2019)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德國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3.7 (2019)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希臘</a:t>
                      </a:r>
                      <a:endParaRPr lang="en-US" altLang="zh-TW" sz="2000" b="1" dirty="0" smtClean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6.5 (2019)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南非</a:t>
                      </a:r>
                      <a:endParaRPr lang="zh-TW" altLang="en-US" sz="2000" b="1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C00000"/>
                          </a:solidFill>
                        </a:rPr>
                        <a:t>25.1 (2019)</a:t>
                      </a:r>
                      <a:endParaRPr lang="zh-TW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9512" y="188913"/>
            <a:ext cx="8856984" cy="85090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壹、認識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我國的道路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交通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事故</a:t>
            </a:r>
            <a:r>
              <a:rPr lang="en-US" altLang="zh-TW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(4/8)</a:t>
            </a:r>
            <a:endParaRPr lang="zh-TW" altLang="en-US" sz="4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780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01000" cy="826343"/>
          </a:xfrm>
        </p:spPr>
        <p:txBody>
          <a:bodyPr/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壹、認識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我國的道路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交通事故</a:t>
            </a:r>
            <a:r>
              <a:rPr lang="en-US" altLang="zh-TW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(5/8)</a:t>
            </a:r>
            <a:endParaRPr lang="zh-TW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  <p:graphicFrame>
        <p:nvGraphicFramePr>
          <p:cNvPr id="10" name="內容版面配置區 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23528" y="1124744"/>
          <a:ext cx="4324672" cy="5001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內容版面配置區 20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716016" y="1124744"/>
          <a:ext cx="4172272" cy="5001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5254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188913"/>
            <a:ext cx="8928992" cy="85090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壹、認識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我國的道路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交通事故</a:t>
            </a:r>
            <a:r>
              <a:rPr lang="en-US" altLang="zh-TW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(6/8)</a:t>
            </a:r>
            <a:endParaRPr lang="zh-TW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5516" y="1249809"/>
            <a:ext cx="871296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3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9512" y="188913"/>
            <a:ext cx="8964488" cy="85090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壹、認識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我國的道路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交通事故</a:t>
            </a:r>
            <a:r>
              <a:rPr lang="en-US" altLang="zh-TW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(7/8)</a:t>
            </a:r>
            <a:endParaRPr lang="zh-TW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512" y="1268760"/>
            <a:ext cx="871296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5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44" name="Group 152"/>
          <p:cNvGraphicFramePr>
            <a:graphicFrameLocks noGrp="1"/>
          </p:cNvGraphicFramePr>
          <p:nvPr>
            <p:ph idx="1"/>
            <p:extLst/>
          </p:nvPr>
        </p:nvGraphicFramePr>
        <p:xfrm>
          <a:off x="269267" y="1185777"/>
          <a:ext cx="8568953" cy="4915088"/>
        </p:xfrm>
        <a:graphic>
          <a:graphicData uri="http://schemas.openxmlformats.org/drawingml/2006/table">
            <a:tbl>
              <a:tblPr/>
              <a:tblGrid>
                <a:gridCol w="1221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4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94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43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0498"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各年齡族群駕駛機車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萬公里之受傷風險比較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以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50+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男性為基底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 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9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標楷體" panose="03000509000000000000" pitchFamily="65" charset="-120"/>
                        </a:rPr>
                        <a:t>性別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標楷體" panose="03000509000000000000" pitchFamily="65" charset="-120"/>
                        </a:rPr>
                        <a:t>年齡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標楷體" panose="03000509000000000000" pitchFamily="65" charset="-120"/>
                        </a:rPr>
                        <a:t>危險行為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標楷體" panose="03000509000000000000" pitchFamily="65" charset="-120"/>
                        </a:rPr>
                        <a:t>效果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03BD"/>
                          </a:solidFill>
                          <a:effectLst/>
                          <a:latin typeface="Verdana" panose="020B0604030504040204" pitchFamily="34" charset="0"/>
                          <a:ea typeface="標楷體" panose="03000509000000000000" pitchFamily="65" charset="-120"/>
                        </a:rPr>
                        <a:t>性別年齡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標楷體" panose="03000509000000000000" pitchFamily="65" charset="-120"/>
                        </a:rPr>
                        <a:t>效果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標楷體" panose="03000509000000000000" pitchFamily="65" charset="-120"/>
                        </a:rPr>
                        <a:t>總計風險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標楷體" panose="03000509000000000000" pitchFamily="65" charset="-120"/>
                        </a:rPr>
                        <a:t>效果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6844420"/>
                  </a:ext>
                </a:extLst>
              </a:tr>
              <a:tr h="503663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zh-TW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標楷體" panose="03000509000000000000" pitchFamily="65" charset="-120"/>
                        </a:rPr>
                        <a:t>男性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&lt;20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1.36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4.49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6.11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6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20-29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1.19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2.01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2.40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6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30-49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1.09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1.35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1.47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6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50+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258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zh-TW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標楷體" panose="03000509000000000000" pitchFamily="65" charset="-120"/>
                        </a:rPr>
                        <a:t>女性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&lt;20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1.04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7.93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8.24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2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20-29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1.14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3.56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4.06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2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30-39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1.02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2.39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2.44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22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50+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0.94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1.77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1.67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6512" y="116632"/>
            <a:ext cx="9180512" cy="850900"/>
          </a:xfrm>
        </p:spPr>
        <p:txBody>
          <a:bodyPr>
            <a:no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壹、認識我國的道路交通事故</a:t>
            </a:r>
            <a:r>
              <a:rPr lang="en-US" altLang="zh-TW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(8/8)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56508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vert="eaVert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444500" marR="0" indent="-4445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Wingdings" pitchFamily="2" charset="2"/>
          <a:buChar char="v"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2">
                <a:lumMod val="50000"/>
              </a:schemeClr>
            </a:solidFill>
            <a:effectLst/>
            <a:uLnTx/>
            <a:uFillTx/>
            <a:latin typeface="華康中黑體" pitchFamily="49" charset="-120"/>
            <a:ea typeface="華康中黑體" pitchFamily="49" charset="-12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10775</TotalTime>
  <Words>3789</Words>
  <Application>Microsoft Office PowerPoint</Application>
  <PresentationFormat>如螢幕大小 (4:3)</PresentationFormat>
  <Paragraphs>581</Paragraphs>
  <Slides>31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43" baseType="lpstr">
      <vt:lpstr>華康中黑體</vt:lpstr>
      <vt:lpstr>微軟正黑體</vt:lpstr>
      <vt:lpstr>新細明體</vt:lpstr>
      <vt:lpstr>標楷體</vt:lpstr>
      <vt:lpstr>Arial</vt:lpstr>
      <vt:lpstr>Arial Narrow</vt:lpstr>
      <vt:lpstr>Calibri</vt:lpstr>
      <vt:lpstr>Times New Roman</vt:lpstr>
      <vt:lpstr>Verdana</vt:lpstr>
      <vt:lpstr>Wingdings</vt:lpstr>
      <vt:lpstr>Wingdings 3</vt:lpstr>
      <vt:lpstr>Office 佈景主題</vt:lpstr>
      <vt:lpstr>「五大守則」及「五大運動」 在學校交通安全教育之推動</vt:lpstr>
      <vt:lpstr>壹、認識我國的道路交通事故(1/8)</vt:lpstr>
      <vt:lpstr>壹、認識我國的道路交通事故(2/8)</vt:lpstr>
      <vt:lpstr>壹、認識我國的道路交通事故(3/8)</vt:lpstr>
      <vt:lpstr>壹、認識我國的道路交通事故(4/8)</vt:lpstr>
      <vt:lpstr>壹、認識我國的道路交通事故(5/8)</vt:lpstr>
      <vt:lpstr>壹、認識我國的道路交通事故(6/8)</vt:lpstr>
      <vt:lpstr>壹、認識我國的道路交通事故(7/8)</vt:lpstr>
      <vt:lpstr>壹、認識我國的道路交通事故(8/8)</vt:lpstr>
      <vt:lpstr>貳、認識殘酷的交通事故(1/3)</vt:lpstr>
      <vt:lpstr>貳、認識殘酷的交通事故(2/3)</vt:lpstr>
      <vt:lpstr>貳、認識殘酷的交通事故(3/3)</vt:lpstr>
      <vt:lpstr>參、現代國民應有之交通安全素養</vt:lpstr>
      <vt:lpstr>範例一：交通標誌小常識 (禁止停車標誌的「NO」)</vt:lpstr>
      <vt:lpstr>範例二：交通號誌小常識 (紅綠燈的固定擺設位置)</vt:lpstr>
      <vt:lpstr>範例三：交通號誌小常識 (紅綠燈的固定擺設位置)</vt:lpstr>
      <vt:lpstr>肆、國民基本交通安全之教育藍圖</vt:lpstr>
      <vt:lpstr>伍、學校交通安全教育之目標</vt:lpstr>
      <vt:lpstr>陸、五大守則之一：熟悉路權、遵守法規</vt:lpstr>
      <vt:lpstr>柒、五大守則之二：我看得見您，您看得見我  (1/2)</vt:lpstr>
      <vt:lpstr>柒、五大守則之二：我看得見您，您看得見我 (2/2)</vt:lpstr>
      <vt:lpstr>捌、五大守則之三： 謹守安全空間  (1/2)</vt:lpstr>
      <vt:lpstr>捌、五大守則之三：謹守安全空間   (2/2)</vt:lpstr>
      <vt:lpstr>玖、五大守則之四：利他用路觀   (1/2)</vt:lpstr>
      <vt:lpstr>玖、五大守則之四：利他用路觀   (2/2)</vt:lpstr>
      <vt:lpstr>拾、五大守則之五：防衛兼備好習慣   </vt:lpstr>
      <vt:lpstr>拾壹、透過社會運動改造用路文化</vt:lpstr>
      <vt:lpstr>拾貳、交通安全核心教學內容規劃(1/3)</vt:lpstr>
      <vt:lpstr>拾貳、交通安全核心教學內容規劃(2/3)</vt:lpstr>
      <vt:lpstr>拾貳、交通安全核心教學內容規劃(3/3)</vt:lpstr>
      <vt:lpstr>拾參、結語 </vt:lpstr>
    </vt:vector>
  </TitlesOfParts>
  <Company>SYNNEX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Chih-wei</dc:creator>
  <cp:lastModifiedBy>Hsin-Li Chang</cp:lastModifiedBy>
  <cp:revision>1082</cp:revision>
  <cp:lastPrinted>2021-03-02T02:27:23Z</cp:lastPrinted>
  <dcterms:created xsi:type="dcterms:W3CDTF">2012-12-13T14:51:53Z</dcterms:created>
  <dcterms:modified xsi:type="dcterms:W3CDTF">2021-05-05T14:42:49Z</dcterms:modified>
</cp:coreProperties>
</file>